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32918400" cy="219456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(MS)" panose="020F0502020204030204" pitchFamily="34" charset="0"/>
      <p:regular r:id="rId17"/>
    </p:embeddedFont>
    <p:embeddedFont>
      <p:font typeface="Calibri (MS) Bold" panose="020F0702030404030204" pitchFamily="34" charset="0"/>
      <p:regular r:id="rId18"/>
      <p:bold r:id="rId19"/>
    </p:embeddedFont>
    <p:embeddedFont>
      <p:font typeface="Calibri (MS) Bold Italics" panose="020F07020304040A0204" pitchFamily="34" charset="0"/>
      <p:regular r:id="rId20"/>
      <p:bold r:id="rId21"/>
      <p:italic r:id="rId22"/>
      <p:boldItalic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League Spartan" pitchFamily="2" charset="77"/>
      <p:regular r:id="rId27"/>
      <p:bold r:id="rId28"/>
    </p:embeddedFont>
    <p:embeddedFont>
      <p:font typeface="Poppins" pitchFamily="2" charset="77"/>
      <p:regular r:id="rId29"/>
      <p:bold r:id="rId30"/>
      <p:italic r:id="rId31"/>
      <p:boldItalic r:id="rId32"/>
    </p:embeddedFont>
    <p:embeddedFont>
      <p:font typeface="Poppins Bold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3" autoAdjust="0"/>
  </p:normalViewPr>
  <p:slideViewPr>
    <p:cSldViewPr>
      <p:cViewPr varScale="1">
        <p:scale>
          <a:sx n="32" d="100"/>
          <a:sy n="32" d="100"/>
        </p:scale>
        <p:origin x="152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9881"/>
            <a:ext cx="32918400" cy="23126732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8600" y="-229880"/>
            <a:ext cx="5827969" cy="23271036"/>
            <a:chOff x="0" y="-85631"/>
            <a:chExt cx="1534938" cy="6128997"/>
          </a:xfrm>
        </p:grpSpPr>
        <p:sp>
          <p:nvSpPr>
            <p:cNvPr id="4" name="Freeform 4"/>
            <p:cNvSpPr/>
            <p:nvPr/>
          </p:nvSpPr>
          <p:spPr>
            <a:xfrm>
              <a:off x="0" y="-85631"/>
              <a:ext cx="1534938" cy="6128997"/>
            </a:xfrm>
            <a:custGeom>
              <a:avLst/>
              <a:gdLst/>
              <a:ahLst/>
              <a:cxnLst/>
              <a:rect l="l" t="t" r="r" b="b"/>
              <a:pathLst>
                <a:path w="1534938" h="5779911">
                  <a:moveTo>
                    <a:pt x="0" y="0"/>
                  </a:moveTo>
                  <a:lnTo>
                    <a:pt x="1534938" y="0"/>
                  </a:lnTo>
                  <a:lnTo>
                    <a:pt x="1534938" y="5779911"/>
                  </a:lnTo>
                  <a:lnTo>
                    <a:pt x="0" y="5779911"/>
                  </a:lnTo>
                  <a:close/>
                </a:path>
              </a:pathLst>
            </a:custGeom>
            <a:solidFill>
              <a:srgbClr val="6A3F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34938" cy="582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04219" y="8624336"/>
            <a:ext cx="16467489" cy="244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1"/>
              </a:lnSpc>
              <a:spcBef>
                <a:spcPct val="0"/>
              </a:spcBef>
            </a:pPr>
            <a:r>
              <a:rPr lang="en-US" sz="14279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6389045" y="11068050"/>
            <a:ext cx="163826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919553" y="137160"/>
            <a:ext cx="5884379" cy="5820185"/>
          </a:xfrm>
          <a:custGeom>
            <a:avLst/>
            <a:gdLst/>
            <a:ahLst/>
            <a:cxnLst/>
            <a:rect l="l" t="t" r="r" b="b"/>
            <a:pathLst>
              <a:path w="5884379" h="5820185">
                <a:moveTo>
                  <a:pt x="0" y="0"/>
                </a:moveTo>
                <a:lnTo>
                  <a:pt x="5884379" y="0"/>
                </a:lnTo>
                <a:lnTo>
                  <a:pt x="5884379" y="5820185"/>
                </a:lnTo>
                <a:lnTo>
                  <a:pt x="0" y="5820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8350038" y="755275"/>
            <a:ext cx="3908302" cy="1439285"/>
          </a:xfrm>
          <a:custGeom>
            <a:avLst/>
            <a:gdLst/>
            <a:ahLst/>
            <a:cxnLst/>
            <a:rect l="l" t="t" r="r" b="b"/>
            <a:pathLst>
              <a:path w="3908302" h="1439285">
                <a:moveTo>
                  <a:pt x="0" y="0"/>
                </a:moveTo>
                <a:lnTo>
                  <a:pt x="3908302" y="0"/>
                </a:lnTo>
                <a:lnTo>
                  <a:pt x="3908302" y="1439285"/>
                </a:lnTo>
                <a:lnTo>
                  <a:pt x="0" y="143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89045" y="6628043"/>
            <a:ext cx="10814878" cy="217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7"/>
              </a:lnSpc>
              <a:spcBef>
                <a:spcPct val="0"/>
              </a:spcBef>
            </a:pPr>
            <a:r>
              <a:rPr lang="en-US" sz="120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CAPSTONE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9045" y="11336277"/>
            <a:ext cx="15008887" cy="92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42"/>
              </a:lnSpc>
              <a:spcBef>
                <a:spcPct val="0"/>
              </a:spcBef>
            </a:pPr>
            <a:r>
              <a:rPr lang="en-US" sz="51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Analysis for Business Forecasting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9045" y="14051410"/>
            <a:ext cx="13252787" cy="696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5"/>
              </a:lnSpc>
            </a:pPr>
            <a:r>
              <a:rPr lang="en-US" sz="43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Prof. John Fowler</a:t>
            </a:r>
          </a:p>
          <a:p>
            <a:pPr algn="l">
              <a:lnSpc>
                <a:spcPts val="6115"/>
              </a:lnSpc>
            </a:pPr>
            <a:endParaRPr lang="en-US" sz="436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6115"/>
              </a:lnSpc>
            </a:pPr>
            <a:r>
              <a:rPr lang="en-US" sz="4367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ASU Team 110</a:t>
            </a:r>
          </a:p>
          <a:p>
            <a:pPr algn="l">
              <a:lnSpc>
                <a:spcPts val="6115"/>
              </a:lnSpc>
            </a:pPr>
            <a:r>
              <a:rPr lang="en-US" sz="43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Anwesha Banerjee</a:t>
            </a:r>
          </a:p>
          <a:p>
            <a:pPr algn="l">
              <a:lnSpc>
                <a:spcPts val="6115"/>
              </a:lnSpc>
            </a:pPr>
            <a:r>
              <a:rPr lang="en-US" sz="43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Sagar </a:t>
            </a:r>
            <a:r>
              <a:rPr lang="en-US" sz="43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Pasad</a:t>
            </a:r>
            <a:endParaRPr lang="en-US" sz="436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6115"/>
              </a:lnSpc>
            </a:pPr>
            <a:r>
              <a:rPr lang="en-US" sz="43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Ryan Karim</a:t>
            </a:r>
          </a:p>
          <a:p>
            <a:pPr algn="l">
              <a:lnSpc>
                <a:spcPts val="6115"/>
              </a:lnSpc>
            </a:pPr>
            <a:r>
              <a:rPr lang="en-US" sz="43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Zifan</a:t>
            </a:r>
            <a:r>
              <a:rPr lang="en-US" sz="43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Wang</a:t>
            </a:r>
          </a:p>
          <a:p>
            <a:pPr algn="l">
              <a:lnSpc>
                <a:spcPts val="6115"/>
              </a:lnSpc>
            </a:pPr>
            <a:r>
              <a:rPr lang="en-US" sz="43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Kevin </a:t>
            </a:r>
            <a:r>
              <a:rPr lang="en-US" sz="43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Marepally</a:t>
            </a:r>
            <a:endParaRPr lang="en-US" sz="436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6115"/>
              </a:lnSpc>
              <a:spcBef>
                <a:spcPct val="0"/>
              </a:spcBef>
            </a:pPr>
            <a:endParaRPr lang="en-US" sz="436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669" y="1182651"/>
            <a:ext cx="26977353" cy="18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 OF PROGRESS</a:t>
            </a:r>
          </a:p>
        </p:txBody>
      </p:sp>
      <p:sp>
        <p:nvSpPr>
          <p:cNvPr id="4" name="Freeform 4"/>
          <p:cNvSpPr/>
          <p:nvPr/>
        </p:nvSpPr>
        <p:spPr>
          <a:xfrm>
            <a:off x="27034021" y="34332"/>
            <a:ext cx="5884379" cy="5820185"/>
          </a:xfrm>
          <a:custGeom>
            <a:avLst/>
            <a:gdLst/>
            <a:ahLst/>
            <a:cxnLst/>
            <a:rect l="l" t="t" r="r" b="b"/>
            <a:pathLst>
              <a:path w="5884379" h="5820185">
                <a:moveTo>
                  <a:pt x="0" y="0"/>
                </a:moveTo>
                <a:lnTo>
                  <a:pt x="5884379" y="0"/>
                </a:lnTo>
                <a:lnTo>
                  <a:pt x="5884379" y="5820185"/>
                </a:lnTo>
                <a:lnTo>
                  <a:pt x="0" y="5820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5100905" y="0"/>
            <a:ext cx="6825013" cy="23328276"/>
            <a:chOff x="0" y="0"/>
            <a:chExt cx="1797534" cy="61440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7534" cy="6144073"/>
            </a:xfrm>
            <a:custGeom>
              <a:avLst/>
              <a:gdLst/>
              <a:ahLst/>
              <a:cxnLst/>
              <a:rect l="l" t="t" r="r" b="b"/>
              <a:pathLst>
                <a:path w="1797534" h="6144073">
                  <a:moveTo>
                    <a:pt x="0" y="0"/>
                  </a:moveTo>
                  <a:lnTo>
                    <a:pt x="1797534" y="0"/>
                  </a:lnTo>
                  <a:lnTo>
                    <a:pt x="1797534" y="6144073"/>
                  </a:lnTo>
                  <a:lnTo>
                    <a:pt x="0" y="6144073"/>
                  </a:lnTo>
                  <a:close/>
                </a:path>
              </a:pathLst>
            </a:custGeom>
            <a:solidFill>
              <a:srgbClr val="6A3F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97534" cy="619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63273" y="5186366"/>
            <a:ext cx="8649503" cy="2584837"/>
            <a:chOff x="0" y="0"/>
            <a:chExt cx="812800" cy="242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42899"/>
            </a:xfrm>
            <a:custGeom>
              <a:avLst/>
              <a:gdLst/>
              <a:ahLst/>
              <a:cxnLst/>
              <a:rect l="l" t="t" r="r" b="b"/>
              <a:pathLst>
                <a:path w="812800" h="242899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46231"/>
                  </a:lnTo>
                  <a:cubicBezTo>
                    <a:pt x="812800" y="171869"/>
                    <a:pt x="802615" y="196457"/>
                    <a:pt x="784487" y="214586"/>
                  </a:cubicBezTo>
                  <a:cubicBezTo>
                    <a:pt x="766358" y="232714"/>
                    <a:pt x="741770" y="242899"/>
                    <a:pt x="716132" y="242899"/>
                  </a:cubicBezTo>
                  <a:lnTo>
                    <a:pt x="96668" y="242899"/>
                  </a:lnTo>
                  <a:cubicBezTo>
                    <a:pt x="71030" y="242899"/>
                    <a:pt x="46442" y="232714"/>
                    <a:pt x="28313" y="214586"/>
                  </a:cubicBezTo>
                  <a:cubicBezTo>
                    <a:pt x="10185" y="196457"/>
                    <a:pt x="0" y="171869"/>
                    <a:pt x="0" y="146231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F8EBC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300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Modeling Demand 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&amp; Uncertainty</a:t>
              </a:r>
            </a:p>
            <a:p>
              <a:pPr algn="ctr">
                <a:lnSpc>
                  <a:spcPts val="4679"/>
                </a:lnSpc>
              </a:pPr>
              <a:endParaRPr lang="en-US" sz="38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088025" y="7771203"/>
            <a:ext cx="0" cy="1720011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763273" y="9491215"/>
            <a:ext cx="8649503" cy="2551332"/>
            <a:chOff x="0" y="0"/>
            <a:chExt cx="812800" cy="2397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39751"/>
            </a:xfrm>
            <a:custGeom>
              <a:avLst/>
              <a:gdLst/>
              <a:ahLst/>
              <a:cxnLst/>
              <a:rect l="l" t="t" r="r" b="b"/>
              <a:pathLst>
                <a:path w="812800" h="239751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43083"/>
                  </a:lnTo>
                  <a:cubicBezTo>
                    <a:pt x="812800" y="196471"/>
                    <a:pt x="769520" y="239751"/>
                    <a:pt x="716132" y="239751"/>
                  </a:cubicBezTo>
                  <a:lnTo>
                    <a:pt x="96668" y="239751"/>
                  </a:lnTo>
                  <a:cubicBezTo>
                    <a:pt x="71030" y="239751"/>
                    <a:pt x="46442" y="229566"/>
                    <a:pt x="28313" y="211437"/>
                  </a:cubicBezTo>
                  <a:cubicBezTo>
                    <a:pt x="10185" y="193309"/>
                    <a:pt x="0" y="168721"/>
                    <a:pt x="0" y="143083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D1BBE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29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Calculating Optimisation 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Metrics</a:t>
              </a:r>
            </a:p>
            <a:p>
              <a:pPr algn="ctr">
                <a:lnSpc>
                  <a:spcPts val="4439"/>
                </a:lnSpc>
              </a:pPr>
              <a:endParaRPr lang="en-US" sz="38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8088025" y="12042547"/>
            <a:ext cx="0" cy="1908091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763273" y="13950638"/>
            <a:ext cx="8649503" cy="2584837"/>
            <a:chOff x="0" y="0"/>
            <a:chExt cx="812800" cy="242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242899"/>
            </a:xfrm>
            <a:custGeom>
              <a:avLst/>
              <a:gdLst/>
              <a:ahLst/>
              <a:cxnLst/>
              <a:rect l="l" t="t" r="r" b="b"/>
              <a:pathLst>
                <a:path w="812800" h="242899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46231"/>
                  </a:lnTo>
                  <a:cubicBezTo>
                    <a:pt x="812800" y="171869"/>
                    <a:pt x="802615" y="196457"/>
                    <a:pt x="784487" y="214586"/>
                  </a:cubicBezTo>
                  <a:cubicBezTo>
                    <a:pt x="766358" y="232714"/>
                    <a:pt x="741770" y="242899"/>
                    <a:pt x="716132" y="242899"/>
                  </a:cubicBezTo>
                  <a:lnTo>
                    <a:pt x="96668" y="242899"/>
                  </a:lnTo>
                  <a:cubicBezTo>
                    <a:pt x="71030" y="242899"/>
                    <a:pt x="46442" y="232714"/>
                    <a:pt x="28313" y="214586"/>
                  </a:cubicBezTo>
                  <a:cubicBezTo>
                    <a:pt x="10185" y="196457"/>
                    <a:pt x="0" y="171869"/>
                    <a:pt x="0" y="146231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F8EBC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300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Scenario Testing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with Inputs</a:t>
              </a:r>
            </a:p>
            <a:p>
              <a:pPr algn="ctr">
                <a:lnSpc>
                  <a:spcPts val="4679"/>
                </a:lnSpc>
              </a:pPr>
              <a:endParaRPr lang="en-US" sz="38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8088025" y="16535475"/>
            <a:ext cx="0" cy="1896695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763273" y="18432170"/>
            <a:ext cx="8649503" cy="2401853"/>
            <a:chOff x="0" y="0"/>
            <a:chExt cx="812800" cy="2257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25704"/>
            </a:xfrm>
            <a:custGeom>
              <a:avLst/>
              <a:gdLst/>
              <a:ahLst/>
              <a:cxnLst/>
              <a:rect l="l" t="t" r="r" b="b"/>
              <a:pathLst>
                <a:path w="812800" h="225704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29036"/>
                  </a:lnTo>
                  <a:cubicBezTo>
                    <a:pt x="812800" y="154674"/>
                    <a:pt x="802615" y="179262"/>
                    <a:pt x="784487" y="197391"/>
                  </a:cubicBezTo>
                  <a:cubicBezTo>
                    <a:pt x="766358" y="215519"/>
                    <a:pt x="741770" y="225704"/>
                    <a:pt x="716132" y="225704"/>
                  </a:cubicBezTo>
                  <a:lnTo>
                    <a:pt x="96668" y="225704"/>
                  </a:lnTo>
                  <a:cubicBezTo>
                    <a:pt x="71030" y="225704"/>
                    <a:pt x="46442" y="215519"/>
                    <a:pt x="28313" y="197391"/>
                  </a:cubicBezTo>
                  <a:cubicBezTo>
                    <a:pt x="10185" y="179262"/>
                    <a:pt x="0" y="154674"/>
                    <a:pt x="0" y="129036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D1BBE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30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Visualization for Action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74016" y="4664413"/>
            <a:ext cx="0" cy="156476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5144116" y="5081591"/>
            <a:ext cx="12129269" cy="183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80" lvl="1" indent="-572140" algn="l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SKU Level</a:t>
            </a:r>
          </a:p>
          <a:p>
            <a:pPr marL="1144280" lvl="1" indent="-572140" algn="l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Custom lead times per brand/SKU</a:t>
            </a:r>
          </a:p>
        </p:txBody>
      </p:sp>
      <p:sp>
        <p:nvSpPr>
          <p:cNvPr id="25" name="Freeform 25"/>
          <p:cNvSpPr/>
          <p:nvPr/>
        </p:nvSpPr>
        <p:spPr>
          <a:xfrm>
            <a:off x="14819769" y="5211042"/>
            <a:ext cx="648693" cy="727164"/>
          </a:xfrm>
          <a:custGeom>
            <a:avLst/>
            <a:gdLst/>
            <a:ahLst/>
            <a:cxnLst/>
            <a:rect l="l" t="t" r="r" b="b"/>
            <a:pathLst>
              <a:path w="648693" h="727164">
                <a:moveTo>
                  <a:pt x="0" y="0"/>
                </a:moveTo>
                <a:lnTo>
                  <a:pt x="648693" y="0"/>
                </a:lnTo>
                <a:lnTo>
                  <a:pt x="648693" y="727163"/>
                </a:lnTo>
                <a:lnTo>
                  <a:pt x="0" y="727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608928" y="3626189"/>
            <a:ext cx="5726557" cy="100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20"/>
              </a:lnSpc>
            </a:pPr>
            <a:r>
              <a:rPr lang="en-US" sz="5800" b="1">
                <a:solidFill>
                  <a:srgbClr val="593C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Past Approach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8750" y="3635714"/>
            <a:ext cx="4358520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593C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3645185" y="8323772"/>
            <a:ext cx="8649503" cy="2680087"/>
            <a:chOff x="0" y="0"/>
            <a:chExt cx="812800" cy="2518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251850"/>
            </a:xfrm>
            <a:custGeom>
              <a:avLst/>
              <a:gdLst/>
              <a:ahLst/>
              <a:cxnLst/>
              <a:rect l="l" t="t" r="r" b="b"/>
              <a:pathLst>
                <a:path w="812800" h="251850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55182"/>
                  </a:lnTo>
                  <a:cubicBezTo>
                    <a:pt x="812800" y="180820"/>
                    <a:pt x="802615" y="205408"/>
                    <a:pt x="784487" y="223536"/>
                  </a:cubicBezTo>
                  <a:cubicBezTo>
                    <a:pt x="766358" y="241665"/>
                    <a:pt x="741770" y="251850"/>
                    <a:pt x="716132" y="251850"/>
                  </a:cubicBezTo>
                  <a:lnTo>
                    <a:pt x="96668" y="251850"/>
                  </a:lnTo>
                  <a:cubicBezTo>
                    <a:pt x="71030" y="251850"/>
                    <a:pt x="46442" y="241665"/>
                    <a:pt x="28313" y="223536"/>
                  </a:cubicBezTo>
                  <a:cubicBezTo>
                    <a:pt x="10185" y="205408"/>
                    <a:pt x="0" y="180820"/>
                    <a:pt x="0" y="155182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F8EBC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30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5039"/>
                </a:lnSpc>
              </a:pPr>
              <a:r>
                <a:rPr lang="en-US" sz="41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Scenario Testing</a:t>
              </a:r>
            </a:p>
            <a:p>
              <a:pPr algn="ctr">
                <a:lnSpc>
                  <a:spcPts val="5039"/>
                </a:lnSpc>
              </a:pPr>
              <a:r>
                <a:rPr lang="en-US" sz="41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with Inputs</a:t>
              </a:r>
            </a:p>
            <a:p>
              <a:pPr algn="ctr">
                <a:lnSpc>
                  <a:spcPts val="4679"/>
                </a:lnSpc>
              </a:pPr>
              <a:endParaRPr lang="en-US" sz="41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31" name="AutoShape 31"/>
          <p:cNvSpPr/>
          <p:nvPr/>
        </p:nvSpPr>
        <p:spPr>
          <a:xfrm>
            <a:off x="28012799" y="10944509"/>
            <a:ext cx="0" cy="1896695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688391" y="9528057"/>
            <a:ext cx="8281673" cy="55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24"/>
              </a:lnSpc>
            </a:pPr>
            <a:r>
              <a:rPr lang="en-US" sz="5103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SKU Level Analysis done in the code</a:t>
            </a:r>
          </a:p>
          <a:p>
            <a:pPr algn="just">
              <a:lnSpc>
                <a:spcPts val="6124"/>
              </a:lnSpc>
            </a:pPr>
            <a:endParaRPr lang="en-US" sz="5103" b="1">
              <a:solidFill>
                <a:srgbClr val="593C8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just">
              <a:lnSpc>
                <a:spcPts val="6124"/>
              </a:lnSpc>
            </a:pPr>
            <a:r>
              <a:rPr lang="en-US" sz="5103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Csutomer Lead times are given in the code but need more data to built the same per brand/SKU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819769" y="6191481"/>
            <a:ext cx="648693" cy="727164"/>
          </a:xfrm>
          <a:custGeom>
            <a:avLst/>
            <a:gdLst/>
            <a:ahLst/>
            <a:cxnLst/>
            <a:rect l="l" t="t" r="r" b="b"/>
            <a:pathLst>
              <a:path w="648693" h="727164">
                <a:moveTo>
                  <a:pt x="0" y="0"/>
                </a:moveTo>
                <a:lnTo>
                  <a:pt x="648693" y="0"/>
                </a:lnTo>
                <a:lnTo>
                  <a:pt x="648693" y="727164"/>
                </a:lnTo>
                <a:lnTo>
                  <a:pt x="0" y="727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23688047" y="12841204"/>
            <a:ext cx="8649503" cy="2401853"/>
            <a:chOff x="0" y="0"/>
            <a:chExt cx="812800" cy="2257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225704"/>
            </a:xfrm>
            <a:custGeom>
              <a:avLst/>
              <a:gdLst/>
              <a:ahLst/>
              <a:cxnLst/>
              <a:rect l="l" t="t" r="r" b="b"/>
              <a:pathLst>
                <a:path w="812800" h="225704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29036"/>
                  </a:lnTo>
                  <a:cubicBezTo>
                    <a:pt x="812800" y="154674"/>
                    <a:pt x="802615" y="179262"/>
                    <a:pt x="784487" y="197391"/>
                  </a:cubicBezTo>
                  <a:cubicBezTo>
                    <a:pt x="766358" y="215519"/>
                    <a:pt x="741770" y="225704"/>
                    <a:pt x="716132" y="225704"/>
                  </a:cubicBezTo>
                  <a:lnTo>
                    <a:pt x="96668" y="225704"/>
                  </a:lnTo>
                  <a:cubicBezTo>
                    <a:pt x="71030" y="225704"/>
                    <a:pt x="46442" y="215519"/>
                    <a:pt x="28313" y="197391"/>
                  </a:cubicBezTo>
                  <a:cubicBezTo>
                    <a:pt x="10185" y="179262"/>
                    <a:pt x="0" y="154674"/>
                    <a:pt x="0" y="129036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D1BBE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812800" cy="30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Visualization for Action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73129" y="0"/>
            <a:ext cx="11845271" cy="21945600"/>
            <a:chOff x="0" y="0"/>
            <a:chExt cx="3119742" cy="5779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9742" cy="5779911"/>
            </a:xfrm>
            <a:custGeom>
              <a:avLst/>
              <a:gdLst/>
              <a:ahLst/>
              <a:cxnLst/>
              <a:rect l="l" t="t" r="r" b="b"/>
              <a:pathLst>
                <a:path w="3119742" h="5779911">
                  <a:moveTo>
                    <a:pt x="0" y="0"/>
                  </a:moveTo>
                  <a:lnTo>
                    <a:pt x="3119742" y="0"/>
                  </a:lnTo>
                  <a:lnTo>
                    <a:pt x="3119742" y="5779911"/>
                  </a:lnTo>
                  <a:lnTo>
                    <a:pt x="0" y="5779911"/>
                  </a:lnTo>
                  <a:close/>
                </a:path>
              </a:pathLst>
            </a:custGeom>
            <a:solidFill>
              <a:srgbClr val="6A3F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119742" cy="582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38904" y="10654392"/>
            <a:ext cx="3668100" cy="1313752"/>
          </a:xfrm>
          <a:custGeom>
            <a:avLst/>
            <a:gdLst/>
            <a:ahLst/>
            <a:cxnLst/>
            <a:rect l="l" t="t" r="r" b="b"/>
            <a:pathLst>
              <a:path w="3668100" h="1313752">
                <a:moveTo>
                  <a:pt x="0" y="0"/>
                </a:moveTo>
                <a:lnTo>
                  <a:pt x="3668099" y="0"/>
                </a:lnTo>
                <a:lnTo>
                  <a:pt x="3668099" y="1313752"/>
                </a:lnTo>
                <a:lnTo>
                  <a:pt x="0" y="131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58004" y="10654392"/>
            <a:ext cx="3668100" cy="1313752"/>
          </a:xfrm>
          <a:custGeom>
            <a:avLst/>
            <a:gdLst/>
            <a:ahLst/>
            <a:cxnLst/>
            <a:rect l="l" t="t" r="r" b="b"/>
            <a:pathLst>
              <a:path w="3668100" h="1313752">
                <a:moveTo>
                  <a:pt x="0" y="0"/>
                </a:moveTo>
                <a:lnTo>
                  <a:pt x="3668099" y="0"/>
                </a:lnTo>
                <a:lnTo>
                  <a:pt x="3668099" y="1313752"/>
                </a:lnTo>
                <a:lnTo>
                  <a:pt x="0" y="131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26" b="-2350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90381" y="6855177"/>
            <a:ext cx="15170076" cy="205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8"/>
              </a:lnSpc>
              <a:spcBef>
                <a:spcPct val="0"/>
              </a:spcBef>
            </a:pPr>
            <a:r>
              <a:rPr lang="en-US" sz="1204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6020" y="9367614"/>
            <a:ext cx="10718799" cy="71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 Used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226737" y="0"/>
            <a:ext cx="6825013" cy="21945600"/>
            <a:chOff x="0" y="0"/>
            <a:chExt cx="1797534" cy="57799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534" cy="5779911"/>
            </a:xfrm>
            <a:custGeom>
              <a:avLst/>
              <a:gdLst/>
              <a:ahLst/>
              <a:cxnLst/>
              <a:rect l="l" t="t" r="r" b="b"/>
              <a:pathLst>
                <a:path w="1797534" h="5779911">
                  <a:moveTo>
                    <a:pt x="0" y="0"/>
                  </a:moveTo>
                  <a:lnTo>
                    <a:pt x="1797534" y="0"/>
                  </a:lnTo>
                  <a:lnTo>
                    <a:pt x="1797534" y="5779911"/>
                  </a:lnTo>
                  <a:lnTo>
                    <a:pt x="0" y="5779911"/>
                  </a:lnTo>
                  <a:close/>
                </a:path>
              </a:pathLst>
            </a:custGeom>
            <a:solidFill>
              <a:srgbClr val="6A3F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97534" cy="582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01102" y="10644828"/>
            <a:ext cx="2150988" cy="1895558"/>
          </a:xfrm>
          <a:custGeom>
            <a:avLst/>
            <a:gdLst/>
            <a:ahLst/>
            <a:cxnLst/>
            <a:rect l="l" t="t" r="r" b="b"/>
            <a:pathLst>
              <a:path w="2150988" h="1895558">
                <a:moveTo>
                  <a:pt x="0" y="0"/>
                </a:moveTo>
                <a:lnTo>
                  <a:pt x="2150988" y="0"/>
                </a:lnTo>
                <a:lnTo>
                  <a:pt x="2150988" y="1895558"/>
                </a:lnTo>
                <a:lnTo>
                  <a:pt x="0" y="1895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01102" y="4376943"/>
            <a:ext cx="10205146" cy="21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3"/>
              </a:lnSpc>
              <a:spcBef>
                <a:spcPct val="0"/>
              </a:spcBef>
            </a:pPr>
            <a:r>
              <a:rPr lang="en-US" sz="120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1102" y="6654329"/>
            <a:ext cx="14533299" cy="223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63"/>
              </a:lnSpc>
              <a:spcBef>
                <a:spcPct val="0"/>
              </a:spcBef>
            </a:pPr>
            <a:r>
              <a:rPr lang="en-US" sz="1318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3586" y="10492428"/>
            <a:ext cx="19417944" cy="77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1"/>
              </a:lnSpc>
            </a:pPr>
            <a:r>
              <a:rPr lang="en-US" sz="5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Preseason forecasts are critical for planning inventory and supply chain flows. However, in-season deviations can highlight gaps in assumptions, supplier issues, or demand</a:t>
            </a:r>
            <a:r>
              <a:rPr lang="en-US" sz="547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5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shifts. </a:t>
            </a:r>
          </a:p>
          <a:p>
            <a:pPr algn="l">
              <a:lnSpc>
                <a:spcPts val="7661"/>
              </a:lnSpc>
              <a:spcBef>
                <a:spcPct val="0"/>
              </a:spcBef>
            </a:pPr>
            <a:r>
              <a:rPr lang="en-US" sz="5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consolidates various data sources—forecasted values, actual costs, inventory positions, and trend-based estimates—to enable cross-functional visibility and realignment of strategy.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126399" y="7149129"/>
            <a:ext cx="6025110" cy="5796841"/>
            <a:chOff x="0" y="0"/>
            <a:chExt cx="272814" cy="2624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814" cy="262478"/>
            </a:xfrm>
            <a:custGeom>
              <a:avLst/>
              <a:gdLst/>
              <a:ahLst/>
              <a:cxnLst/>
              <a:rect l="l" t="t" r="r" b="b"/>
              <a:pathLst>
                <a:path w="272814" h="262478">
                  <a:moveTo>
                    <a:pt x="0" y="0"/>
                  </a:moveTo>
                  <a:lnTo>
                    <a:pt x="272814" y="0"/>
                  </a:lnTo>
                  <a:lnTo>
                    <a:pt x="272814" y="262478"/>
                  </a:lnTo>
                  <a:lnTo>
                    <a:pt x="0" y="26247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2814" cy="319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36130" y="7178105"/>
            <a:ext cx="6025110" cy="5948440"/>
            <a:chOff x="0" y="0"/>
            <a:chExt cx="272814" cy="269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814" cy="269342"/>
            </a:xfrm>
            <a:custGeom>
              <a:avLst/>
              <a:gdLst/>
              <a:ahLst/>
              <a:cxnLst/>
              <a:rect l="l" t="t" r="r" b="b"/>
              <a:pathLst>
                <a:path w="272814" h="269342">
                  <a:moveTo>
                    <a:pt x="0" y="0"/>
                  </a:moveTo>
                  <a:lnTo>
                    <a:pt x="272814" y="0"/>
                  </a:lnTo>
                  <a:lnTo>
                    <a:pt x="272814" y="269342"/>
                  </a:lnTo>
                  <a:lnTo>
                    <a:pt x="0" y="26934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2814" cy="326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Merging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+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Cleaning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668171" y="7263713"/>
            <a:ext cx="6025110" cy="5872640"/>
            <a:chOff x="0" y="0"/>
            <a:chExt cx="272814" cy="2659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814" cy="265910"/>
            </a:xfrm>
            <a:custGeom>
              <a:avLst/>
              <a:gdLst/>
              <a:ahLst/>
              <a:cxnLst/>
              <a:rect l="l" t="t" r="r" b="b"/>
              <a:pathLst>
                <a:path w="272814" h="265910">
                  <a:moveTo>
                    <a:pt x="0" y="0"/>
                  </a:moveTo>
                  <a:lnTo>
                    <a:pt x="272814" y="0"/>
                  </a:lnTo>
                  <a:lnTo>
                    <a:pt x="272814" y="265910"/>
                  </a:lnTo>
                  <a:lnTo>
                    <a:pt x="0" y="26591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2814" cy="323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Processing Pipeline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41847" y="6760812"/>
            <a:ext cx="6025110" cy="5796841"/>
            <a:chOff x="0" y="0"/>
            <a:chExt cx="272814" cy="2624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2814" cy="262478"/>
            </a:xfrm>
            <a:custGeom>
              <a:avLst/>
              <a:gdLst/>
              <a:ahLst/>
              <a:cxnLst/>
              <a:rect l="l" t="t" r="r" b="b"/>
              <a:pathLst>
                <a:path w="272814" h="262478">
                  <a:moveTo>
                    <a:pt x="0" y="0"/>
                  </a:moveTo>
                  <a:lnTo>
                    <a:pt x="272814" y="0"/>
                  </a:lnTo>
                  <a:lnTo>
                    <a:pt x="272814" y="262478"/>
                  </a:lnTo>
                  <a:lnTo>
                    <a:pt x="0" y="262478"/>
                  </a:lnTo>
                  <a:close/>
                </a:path>
              </a:pathLst>
            </a:custGeom>
            <a:solidFill>
              <a:srgbClr val="EFE6C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272814" cy="376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60"/>
                </a:lnSpc>
              </a:pPr>
              <a:r>
                <a:rPr lang="en-US" sz="5300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</a:t>
              </a:r>
            </a:p>
            <a:p>
              <a:pPr algn="ctr">
                <a:lnSpc>
                  <a:spcPts val="6360"/>
                </a:lnSpc>
              </a:pPr>
              <a:r>
                <a:rPr lang="en-US" sz="5300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63012" y="6685012"/>
            <a:ext cx="6025110" cy="5948440"/>
            <a:chOff x="0" y="0"/>
            <a:chExt cx="272814" cy="2693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2814" cy="269342"/>
            </a:xfrm>
            <a:custGeom>
              <a:avLst/>
              <a:gdLst/>
              <a:ahLst/>
              <a:cxnLst/>
              <a:rect l="l" t="t" r="r" b="b"/>
              <a:pathLst>
                <a:path w="272814" h="269342">
                  <a:moveTo>
                    <a:pt x="0" y="0"/>
                  </a:moveTo>
                  <a:lnTo>
                    <a:pt x="272814" y="0"/>
                  </a:lnTo>
                  <a:lnTo>
                    <a:pt x="272814" y="269342"/>
                  </a:lnTo>
                  <a:lnTo>
                    <a:pt x="0" y="269342"/>
                  </a:lnTo>
                  <a:close/>
                </a:path>
              </a:pathLst>
            </a:custGeom>
            <a:solidFill>
              <a:srgbClr val="D1BBE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272814" cy="383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59"/>
                </a:lnSpc>
              </a:pPr>
              <a:r>
                <a:rPr lang="en-US" sz="52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Merging </a:t>
              </a:r>
            </a:p>
            <a:p>
              <a:pPr algn="ctr">
                <a:lnSpc>
                  <a:spcPts val="6359"/>
                </a:lnSpc>
              </a:pPr>
              <a:r>
                <a:rPr lang="en-US" sz="52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+</a:t>
              </a:r>
            </a:p>
            <a:p>
              <a:pPr algn="ctr">
                <a:lnSpc>
                  <a:spcPts val="6359"/>
                </a:lnSpc>
              </a:pPr>
              <a:r>
                <a:rPr lang="en-US" sz="52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Cleaning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127310" y="6725736"/>
            <a:ext cx="6025110" cy="5872640"/>
            <a:chOff x="0" y="0"/>
            <a:chExt cx="272814" cy="2659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2814" cy="265910"/>
            </a:xfrm>
            <a:custGeom>
              <a:avLst/>
              <a:gdLst/>
              <a:ahLst/>
              <a:cxnLst/>
              <a:rect l="l" t="t" r="r" b="b"/>
              <a:pathLst>
                <a:path w="272814" h="265910">
                  <a:moveTo>
                    <a:pt x="0" y="0"/>
                  </a:moveTo>
                  <a:lnTo>
                    <a:pt x="272814" y="0"/>
                  </a:lnTo>
                  <a:lnTo>
                    <a:pt x="272814" y="265910"/>
                  </a:lnTo>
                  <a:lnTo>
                    <a:pt x="0" y="265910"/>
                  </a:lnTo>
                  <a:close/>
                </a:path>
              </a:pathLst>
            </a:custGeom>
            <a:solidFill>
              <a:srgbClr val="EFE6C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272814" cy="380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60"/>
                </a:lnSpc>
              </a:pPr>
              <a:r>
                <a:rPr lang="en-US" sz="5300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Processing </a:t>
              </a:r>
            </a:p>
            <a:p>
              <a:pPr algn="ctr">
                <a:lnSpc>
                  <a:spcPts val="6360"/>
                </a:lnSpc>
              </a:pPr>
              <a:r>
                <a:rPr lang="en-US" sz="5300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Pipeline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11666957" y="9659232"/>
            <a:ext cx="2296055" cy="0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9988122" y="9659232"/>
            <a:ext cx="2139188" cy="2823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20461240" y="10152325"/>
            <a:ext cx="166607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25680726" y="13136354"/>
            <a:ext cx="0" cy="1716071"/>
          </a:xfrm>
          <a:prstGeom prst="line">
            <a:avLst/>
          </a:prstGeom>
          <a:ln w="76200" cap="flat">
            <a:solidFill>
              <a:srgbClr val="000000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9138954" y="12945970"/>
            <a:ext cx="0" cy="2071019"/>
          </a:xfrm>
          <a:prstGeom prst="line">
            <a:avLst/>
          </a:prstGeom>
          <a:ln w="76200" cap="flat">
            <a:solidFill>
              <a:srgbClr val="000000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17448685" y="13126545"/>
            <a:ext cx="0" cy="1725880"/>
          </a:xfrm>
          <a:prstGeom prst="line">
            <a:avLst/>
          </a:prstGeom>
          <a:ln w="76200" cap="flat">
            <a:solidFill>
              <a:srgbClr val="000000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2151509" y="10200034"/>
            <a:ext cx="177337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4363352" y="14969364"/>
            <a:ext cx="9297615" cy="2866508"/>
            <a:chOff x="0" y="0"/>
            <a:chExt cx="1147854" cy="35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47854" cy="353890"/>
            </a:xfrm>
            <a:custGeom>
              <a:avLst/>
              <a:gdLst/>
              <a:ahLst/>
              <a:cxnLst/>
              <a:rect l="l" t="t" r="r" b="b"/>
              <a:pathLst>
                <a:path w="1147854" h="353890">
                  <a:moveTo>
                    <a:pt x="0" y="0"/>
                  </a:moveTo>
                  <a:lnTo>
                    <a:pt x="1147854" y="0"/>
                  </a:lnTo>
                  <a:lnTo>
                    <a:pt x="1147854" y="353890"/>
                  </a:lnTo>
                  <a:lnTo>
                    <a:pt x="0" y="35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147854" cy="41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49450" y="1490902"/>
            <a:ext cx="12979831" cy="182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5334" y="4460779"/>
            <a:ext cx="9262553" cy="13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54"/>
              </a:lnSpc>
              <a:spcBef>
                <a:spcPct val="0"/>
              </a:spcBef>
            </a:pPr>
            <a:r>
              <a:rPr lang="en-US" sz="77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Performing EDA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607416" y="15238214"/>
            <a:ext cx="9063076" cy="250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2"/>
              </a:lnSpc>
            </a:pPr>
            <a:r>
              <a:rPr lang="en-US" sz="398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Load forecast, inventory, actual COGS, and ZPRO data from separate CSV files into DataFrames.</a:t>
            </a:r>
          </a:p>
          <a:p>
            <a:pPr algn="l">
              <a:lnSpc>
                <a:spcPts val="4782"/>
              </a:lnSpc>
              <a:spcBef>
                <a:spcPct val="0"/>
              </a:spcBef>
            </a:pPr>
            <a:endParaRPr lang="en-US" sz="3985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76400" y="15138059"/>
            <a:ext cx="6577905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Standardise column names 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like MONTH, remove duplicates, 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clean overlapping columns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to prep for merge.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815393" y="15138059"/>
            <a:ext cx="6337027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Merge all datasets on Brand SC 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MONTH using outer joins,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then export the final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cleaned data to a CSV file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4173560" y="14962105"/>
            <a:ext cx="6704546" cy="2866508"/>
            <a:chOff x="0" y="0"/>
            <a:chExt cx="827722" cy="3538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27722" cy="353890"/>
            </a:xfrm>
            <a:custGeom>
              <a:avLst/>
              <a:gdLst/>
              <a:ahLst/>
              <a:cxnLst/>
              <a:rect l="l" t="t" r="r" b="b"/>
              <a:pathLst>
                <a:path w="827722" h="353890">
                  <a:moveTo>
                    <a:pt x="0" y="0"/>
                  </a:moveTo>
                  <a:lnTo>
                    <a:pt x="827722" y="0"/>
                  </a:lnTo>
                  <a:lnTo>
                    <a:pt x="827722" y="353890"/>
                  </a:lnTo>
                  <a:lnTo>
                    <a:pt x="0" y="35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27722" cy="41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622114" y="14969364"/>
            <a:ext cx="7111703" cy="2866508"/>
            <a:chOff x="0" y="0"/>
            <a:chExt cx="877988" cy="35389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77988" cy="353890"/>
            </a:xfrm>
            <a:custGeom>
              <a:avLst/>
              <a:gdLst/>
              <a:ahLst/>
              <a:cxnLst/>
              <a:rect l="l" t="t" r="r" b="b"/>
              <a:pathLst>
                <a:path w="877988" h="353890">
                  <a:moveTo>
                    <a:pt x="0" y="0"/>
                  </a:moveTo>
                  <a:lnTo>
                    <a:pt x="877988" y="0"/>
                  </a:lnTo>
                  <a:lnTo>
                    <a:pt x="877988" y="353890"/>
                  </a:lnTo>
                  <a:lnTo>
                    <a:pt x="0" y="35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877988" cy="41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27034021" y="34332"/>
            <a:ext cx="5884379" cy="5820185"/>
          </a:xfrm>
          <a:custGeom>
            <a:avLst/>
            <a:gdLst/>
            <a:ahLst/>
            <a:cxnLst/>
            <a:rect l="l" t="t" r="r" b="b"/>
            <a:pathLst>
              <a:path w="5884379" h="5820185">
                <a:moveTo>
                  <a:pt x="0" y="0"/>
                </a:moveTo>
                <a:lnTo>
                  <a:pt x="5884379" y="0"/>
                </a:lnTo>
                <a:lnTo>
                  <a:pt x="5884379" y="5820185"/>
                </a:lnTo>
                <a:lnTo>
                  <a:pt x="0" y="5820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3725" y="3522152"/>
            <a:ext cx="14303626" cy="8413898"/>
          </a:xfrm>
          <a:custGeom>
            <a:avLst/>
            <a:gdLst/>
            <a:ahLst/>
            <a:cxnLst/>
            <a:rect l="l" t="t" r="r" b="b"/>
            <a:pathLst>
              <a:path w="14303626" h="8413898">
                <a:moveTo>
                  <a:pt x="0" y="0"/>
                </a:moveTo>
                <a:lnTo>
                  <a:pt x="14303627" y="0"/>
                </a:lnTo>
                <a:lnTo>
                  <a:pt x="14303627" y="8413898"/>
                </a:lnTo>
                <a:lnTo>
                  <a:pt x="0" y="8413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23191" y="12476087"/>
            <a:ext cx="16088652" cy="8202837"/>
          </a:xfrm>
          <a:custGeom>
            <a:avLst/>
            <a:gdLst/>
            <a:ahLst/>
            <a:cxnLst/>
            <a:rect l="l" t="t" r="r" b="b"/>
            <a:pathLst>
              <a:path w="16088652" h="8202837">
                <a:moveTo>
                  <a:pt x="0" y="0"/>
                </a:moveTo>
                <a:lnTo>
                  <a:pt x="16088652" y="0"/>
                </a:lnTo>
                <a:lnTo>
                  <a:pt x="16088652" y="8202837"/>
                </a:lnTo>
                <a:lnTo>
                  <a:pt x="0" y="8202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97" r="-12955" b="-116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34021" y="34332"/>
            <a:ext cx="5884379" cy="5820185"/>
          </a:xfrm>
          <a:custGeom>
            <a:avLst/>
            <a:gdLst/>
            <a:ahLst/>
            <a:cxnLst/>
            <a:rect l="l" t="t" r="r" b="b"/>
            <a:pathLst>
              <a:path w="5884379" h="5820185">
                <a:moveTo>
                  <a:pt x="0" y="0"/>
                </a:moveTo>
                <a:lnTo>
                  <a:pt x="5884379" y="0"/>
                </a:lnTo>
                <a:lnTo>
                  <a:pt x="5884379" y="5820185"/>
                </a:lnTo>
                <a:lnTo>
                  <a:pt x="0" y="5820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194560" y="13672334"/>
            <a:ext cx="12134722" cy="6583680"/>
            <a:chOff x="0" y="0"/>
            <a:chExt cx="149811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8114" cy="812800"/>
            </a:xfrm>
            <a:custGeom>
              <a:avLst/>
              <a:gdLst/>
              <a:ahLst/>
              <a:cxnLst/>
              <a:rect l="l" t="t" r="r" b="b"/>
              <a:pathLst>
                <a:path w="1498114" h="812800">
                  <a:moveTo>
                    <a:pt x="0" y="0"/>
                  </a:moveTo>
                  <a:lnTo>
                    <a:pt x="1498114" y="0"/>
                  </a:lnTo>
                  <a:lnTo>
                    <a:pt x="1498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71CA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98114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9450" y="367379"/>
            <a:ext cx="11761301" cy="182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14006" y="2363056"/>
            <a:ext cx="5176242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0"/>
              </a:lnSpc>
              <a:spcBef>
                <a:spcPct val="0"/>
              </a:spcBef>
            </a:pPr>
            <a:r>
              <a:rPr lang="en-US" sz="5025" b="1">
                <a:solidFill>
                  <a:srgbClr val="37157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Actual VS Predicted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3971" y="16253656"/>
            <a:ext cx="823986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Red-Low, Pink-Medium, Purple-High(Inventory)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322339" y="20859750"/>
            <a:ext cx="912039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2"/>
              </a:lnSpc>
              <a:spcBef>
                <a:spcPct val="0"/>
              </a:spcBef>
            </a:pPr>
            <a:r>
              <a:rPr lang="en-US" sz="5035" b="1">
                <a:solidFill>
                  <a:srgbClr val="37157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DOS VS Inventory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4972" y="13754249"/>
            <a:ext cx="12454310" cy="582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371579"/>
                </a:solidFill>
                <a:latin typeface="Calibri (MS)"/>
                <a:ea typeface="Calibri (MS)"/>
                <a:cs typeface="Calibri (MS)"/>
                <a:sym typeface="Calibri (MS)"/>
              </a:rPr>
              <a:t>A low DOS (&lt;15 days) suggests a risk of stockout, which can lead to lost sales, customer dissatisfaction, and repetitional damage.</a:t>
            </a:r>
          </a:p>
          <a:p>
            <a:pPr marL="755649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371579"/>
                </a:solidFill>
                <a:latin typeface="Calibri (MS)"/>
                <a:ea typeface="Calibri (MS)"/>
                <a:cs typeface="Calibri (MS)"/>
                <a:sym typeface="Calibri (MS)"/>
              </a:rPr>
              <a:t>A high DOS (&gt;30 days) represents a healthy inventory buffer, enabling timely fulfilment without overstocking.</a:t>
            </a:r>
          </a:p>
          <a:p>
            <a:pPr algn="l">
              <a:lnSpc>
                <a:spcPts val="4199"/>
              </a:lnSpc>
            </a:pPr>
            <a:endParaRPr lang="en-US" sz="3499">
              <a:solidFill>
                <a:srgbClr val="371579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55649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371579"/>
                </a:solidFill>
                <a:latin typeface="Calibri (MS)"/>
                <a:ea typeface="Calibri (MS)"/>
                <a:cs typeface="Calibri (MS)"/>
                <a:sym typeface="Calibri (MS)"/>
              </a:rPr>
              <a:t>Despite high forecasted units, inventory isn’t aligning — indicating either procurement delays or inventory planning mismatches.</a:t>
            </a:r>
          </a:p>
          <a:p>
            <a:pPr marL="755649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371579"/>
                </a:solidFill>
                <a:latin typeface="Calibri (MS)"/>
                <a:ea typeface="Calibri (MS)"/>
                <a:cs typeface="Calibri (MS)"/>
                <a:sym typeface="Calibri (MS)"/>
              </a:rPr>
              <a:t>Missing DOS data for some brands implies data integrity issues in inventory tracking systems — blind spots in supply chain visibility.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064307" y="6298150"/>
            <a:ext cx="12134722" cy="4215408"/>
            <a:chOff x="0" y="0"/>
            <a:chExt cx="1498114" cy="5204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98114" cy="520421"/>
            </a:xfrm>
            <a:custGeom>
              <a:avLst/>
              <a:gdLst/>
              <a:ahLst/>
              <a:cxnLst/>
              <a:rect l="l" t="t" r="r" b="b"/>
              <a:pathLst>
                <a:path w="1498114" h="520421">
                  <a:moveTo>
                    <a:pt x="0" y="0"/>
                  </a:moveTo>
                  <a:lnTo>
                    <a:pt x="1498114" y="0"/>
                  </a:lnTo>
                  <a:lnTo>
                    <a:pt x="1498114" y="520421"/>
                  </a:lnTo>
                  <a:lnTo>
                    <a:pt x="0" y="520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71CA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498114" cy="58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55649" lvl="1" indent="-377824" algn="l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Tracks the alignment between forecasted demand and actual units sold by Brand and Month</a:t>
              </a:r>
            </a:p>
            <a:p>
              <a:pPr marL="755649" lvl="1" indent="-377824" algn="l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Highlights variances in unit performance, enabling early identification of overperformance or underperformance.</a:t>
              </a:r>
            </a:p>
            <a:p>
              <a:pPr marL="755649" lvl="1" indent="-377824" algn="l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Useful for adjusting future forecasts and understanding brand</a:t>
              </a:r>
            </a:p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specific patterns.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57629" y="2859701"/>
            <a:ext cx="3384478" cy="3475993"/>
            <a:chOff x="0" y="0"/>
            <a:chExt cx="79140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1401" cy="812800"/>
            </a:xfrm>
            <a:custGeom>
              <a:avLst/>
              <a:gdLst/>
              <a:ahLst/>
              <a:cxnLst/>
              <a:rect l="l" t="t" r="r" b="b"/>
              <a:pathLst>
                <a:path w="791401" h="812800">
                  <a:moveTo>
                    <a:pt x="395700" y="0"/>
                  </a:moveTo>
                  <a:cubicBezTo>
                    <a:pt x="177161" y="0"/>
                    <a:pt x="0" y="181951"/>
                    <a:pt x="0" y="406400"/>
                  </a:cubicBezTo>
                  <a:cubicBezTo>
                    <a:pt x="0" y="630849"/>
                    <a:pt x="177161" y="812800"/>
                    <a:pt x="395700" y="812800"/>
                  </a:cubicBezTo>
                  <a:cubicBezTo>
                    <a:pt x="614240" y="812800"/>
                    <a:pt x="791401" y="630849"/>
                    <a:pt x="791401" y="406400"/>
                  </a:cubicBezTo>
                  <a:cubicBezTo>
                    <a:pt x="791401" y="181951"/>
                    <a:pt x="614240" y="0"/>
                    <a:pt x="395700" y="0"/>
                  </a:cubicBezTo>
                  <a:close/>
                </a:path>
              </a:pathLst>
            </a:custGeom>
            <a:solidFill>
              <a:srgbClr val="D1BBE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4194" y="-38100"/>
              <a:ext cx="643013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99"/>
                </a:lnSpc>
              </a:pPr>
              <a:r>
                <a:rPr lang="en-US" sz="5499" b="1" i="1">
                  <a:solidFill>
                    <a:srgbClr val="571CA6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Present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504361" y="2859701"/>
            <a:ext cx="3566841" cy="3475993"/>
            <a:chOff x="0" y="0"/>
            <a:chExt cx="83404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4043" cy="812800"/>
            </a:xfrm>
            <a:custGeom>
              <a:avLst/>
              <a:gdLst/>
              <a:ahLst/>
              <a:cxnLst/>
              <a:rect l="l" t="t" r="r" b="b"/>
              <a:pathLst>
                <a:path w="834043" h="812800">
                  <a:moveTo>
                    <a:pt x="417022" y="0"/>
                  </a:moveTo>
                  <a:cubicBezTo>
                    <a:pt x="186707" y="0"/>
                    <a:pt x="0" y="181951"/>
                    <a:pt x="0" y="406400"/>
                  </a:cubicBezTo>
                  <a:cubicBezTo>
                    <a:pt x="0" y="630849"/>
                    <a:pt x="186707" y="812800"/>
                    <a:pt x="417022" y="812800"/>
                  </a:cubicBezTo>
                  <a:cubicBezTo>
                    <a:pt x="647336" y="812800"/>
                    <a:pt x="834043" y="630849"/>
                    <a:pt x="834043" y="406400"/>
                  </a:cubicBezTo>
                  <a:cubicBezTo>
                    <a:pt x="834043" y="181951"/>
                    <a:pt x="647336" y="0"/>
                    <a:pt x="417022" y="0"/>
                  </a:cubicBezTo>
                  <a:close/>
                </a:path>
              </a:pathLst>
            </a:custGeom>
            <a:solidFill>
              <a:srgbClr val="EFE6C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8192" y="-19050"/>
              <a:ext cx="67766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4599" b="1" i="1">
                  <a:solidFill>
                    <a:srgbClr val="571CA6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Future</a:t>
              </a:r>
            </a:p>
            <a:p>
              <a:pPr algn="ctr">
                <a:lnSpc>
                  <a:spcPts val="5519"/>
                </a:lnSpc>
              </a:pPr>
              <a:r>
                <a:rPr lang="en-US" sz="4599" b="1" i="1">
                  <a:solidFill>
                    <a:srgbClr val="571CA6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 Prediction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4542107" y="4597697"/>
            <a:ext cx="6962254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993793" y="10617513"/>
            <a:ext cx="4130003" cy="4118498"/>
            <a:chOff x="0" y="0"/>
            <a:chExt cx="256142" cy="2554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6142" cy="255428"/>
            </a:xfrm>
            <a:custGeom>
              <a:avLst/>
              <a:gdLst/>
              <a:ahLst/>
              <a:cxnLst/>
              <a:rect l="l" t="t" r="r" b="b"/>
              <a:pathLst>
                <a:path w="256142" h="255428">
                  <a:moveTo>
                    <a:pt x="0" y="0"/>
                  </a:moveTo>
                  <a:lnTo>
                    <a:pt x="256142" y="0"/>
                  </a:lnTo>
                  <a:lnTo>
                    <a:pt x="256142" y="255428"/>
                  </a:lnTo>
                  <a:lnTo>
                    <a:pt x="0" y="25542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56142" cy="312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69196" y="10563719"/>
            <a:ext cx="4130003" cy="4226206"/>
            <a:chOff x="0" y="0"/>
            <a:chExt cx="256142" cy="262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6142" cy="262108"/>
            </a:xfrm>
            <a:custGeom>
              <a:avLst/>
              <a:gdLst/>
              <a:ahLst/>
              <a:cxnLst/>
              <a:rect l="l" t="t" r="r" b="b"/>
              <a:pathLst>
                <a:path w="256142" h="262108">
                  <a:moveTo>
                    <a:pt x="0" y="0"/>
                  </a:moveTo>
                  <a:lnTo>
                    <a:pt x="256142" y="0"/>
                  </a:lnTo>
                  <a:lnTo>
                    <a:pt x="256142" y="262108"/>
                  </a:lnTo>
                  <a:lnTo>
                    <a:pt x="0" y="26210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56142" cy="31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Merging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+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Cleaning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247723" y="10590646"/>
            <a:ext cx="4130003" cy="4172352"/>
            <a:chOff x="0" y="0"/>
            <a:chExt cx="256142" cy="2587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6142" cy="258768"/>
            </a:xfrm>
            <a:custGeom>
              <a:avLst/>
              <a:gdLst/>
              <a:ahLst/>
              <a:cxnLst/>
              <a:rect l="l" t="t" r="r" b="b"/>
              <a:pathLst>
                <a:path w="256142" h="258768">
                  <a:moveTo>
                    <a:pt x="0" y="0"/>
                  </a:moveTo>
                  <a:lnTo>
                    <a:pt x="256142" y="0"/>
                  </a:lnTo>
                  <a:lnTo>
                    <a:pt x="256142" y="258768"/>
                  </a:lnTo>
                  <a:lnTo>
                    <a:pt x="0" y="25876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56142" cy="315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Processing Pipeline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23796" y="12676762"/>
            <a:ext cx="1545400" cy="6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6909903" y="15789375"/>
            <a:ext cx="3978489" cy="4226206"/>
            <a:chOff x="0" y="0"/>
            <a:chExt cx="246745" cy="2621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6745" cy="262108"/>
            </a:xfrm>
            <a:custGeom>
              <a:avLst/>
              <a:gdLst/>
              <a:ahLst/>
              <a:cxnLst/>
              <a:rect l="l" t="t" r="r" b="b"/>
              <a:pathLst>
                <a:path w="246745" h="262108">
                  <a:moveTo>
                    <a:pt x="0" y="0"/>
                  </a:moveTo>
                  <a:lnTo>
                    <a:pt x="246745" y="0"/>
                  </a:lnTo>
                  <a:lnTo>
                    <a:pt x="246745" y="262108"/>
                  </a:lnTo>
                  <a:lnTo>
                    <a:pt x="0" y="262108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46745" cy="319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576772" y="10240115"/>
            <a:ext cx="4130003" cy="4118498"/>
            <a:chOff x="0" y="0"/>
            <a:chExt cx="256142" cy="2554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6142" cy="255428"/>
            </a:xfrm>
            <a:custGeom>
              <a:avLst/>
              <a:gdLst/>
              <a:ahLst/>
              <a:cxnLst/>
              <a:rect l="l" t="t" r="r" b="b"/>
              <a:pathLst>
                <a:path w="256142" h="255428">
                  <a:moveTo>
                    <a:pt x="0" y="0"/>
                  </a:moveTo>
                  <a:lnTo>
                    <a:pt x="256142" y="0"/>
                  </a:lnTo>
                  <a:lnTo>
                    <a:pt x="256142" y="255428"/>
                  </a:lnTo>
                  <a:lnTo>
                    <a:pt x="0" y="255428"/>
                  </a:lnTo>
                  <a:close/>
                </a:path>
              </a:pathLst>
            </a:custGeom>
            <a:solidFill>
              <a:srgbClr val="EFE6C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56142" cy="331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</a:t>
              </a:r>
            </a:p>
            <a:p>
              <a:pPr algn="ctr">
                <a:lnSpc>
                  <a:spcPts val="4559"/>
                </a:lnSpc>
              </a:pPr>
              <a:r>
                <a:rPr lang="en-US" sz="37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280640" y="10186261"/>
            <a:ext cx="4130003" cy="4226206"/>
            <a:chOff x="0" y="0"/>
            <a:chExt cx="256142" cy="26210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6142" cy="262108"/>
            </a:xfrm>
            <a:custGeom>
              <a:avLst/>
              <a:gdLst/>
              <a:ahLst/>
              <a:cxnLst/>
              <a:rect l="l" t="t" r="r" b="b"/>
              <a:pathLst>
                <a:path w="256142" h="262108">
                  <a:moveTo>
                    <a:pt x="0" y="0"/>
                  </a:moveTo>
                  <a:lnTo>
                    <a:pt x="256142" y="0"/>
                  </a:lnTo>
                  <a:lnTo>
                    <a:pt x="256142" y="262108"/>
                  </a:lnTo>
                  <a:lnTo>
                    <a:pt x="0" y="262108"/>
                  </a:lnTo>
                  <a:close/>
                </a:path>
              </a:pathLst>
            </a:custGeom>
            <a:solidFill>
              <a:srgbClr val="D1BBE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256142" cy="338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Merging 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+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Cleaning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1876982" y="10215194"/>
            <a:ext cx="4130003" cy="4172352"/>
            <a:chOff x="0" y="0"/>
            <a:chExt cx="256142" cy="2587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6142" cy="258768"/>
            </a:xfrm>
            <a:custGeom>
              <a:avLst/>
              <a:gdLst/>
              <a:ahLst/>
              <a:cxnLst/>
              <a:rect l="l" t="t" r="r" b="b"/>
              <a:pathLst>
                <a:path w="256142" h="258768">
                  <a:moveTo>
                    <a:pt x="0" y="0"/>
                  </a:moveTo>
                  <a:lnTo>
                    <a:pt x="256142" y="0"/>
                  </a:lnTo>
                  <a:lnTo>
                    <a:pt x="256142" y="258768"/>
                  </a:lnTo>
                  <a:lnTo>
                    <a:pt x="0" y="258768"/>
                  </a:lnTo>
                  <a:close/>
                </a:path>
              </a:pathLst>
            </a:custGeom>
            <a:solidFill>
              <a:srgbClr val="EFE6C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256142" cy="334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39"/>
                </a:lnSpc>
              </a:pPr>
              <a:r>
                <a:rPr lang="en-US" sz="36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Processing </a:t>
              </a:r>
            </a:p>
            <a:p>
              <a:pPr algn="ctr">
                <a:lnSpc>
                  <a:spcPts val="4439"/>
                </a:lnSpc>
              </a:pPr>
              <a:r>
                <a:rPr lang="en-US" sz="36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Pipeline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14706775" y="12299364"/>
            <a:ext cx="1573866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6449263" y="15430991"/>
            <a:ext cx="4130003" cy="4226206"/>
            <a:chOff x="0" y="0"/>
            <a:chExt cx="256142" cy="26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6142" cy="262108"/>
            </a:xfrm>
            <a:custGeom>
              <a:avLst/>
              <a:gdLst/>
              <a:ahLst/>
              <a:cxnLst/>
              <a:rect l="l" t="t" r="r" b="b"/>
              <a:pathLst>
                <a:path w="256142" h="262108">
                  <a:moveTo>
                    <a:pt x="0" y="0"/>
                  </a:moveTo>
                  <a:lnTo>
                    <a:pt x="256142" y="0"/>
                  </a:lnTo>
                  <a:lnTo>
                    <a:pt x="256142" y="262108"/>
                  </a:lnTo>
                  <a:lnTo>
                    <a:pt x="0" y="262108"/>
                  </a:lnTo>
                  <a:close/>
                </a:path>
              </a:pathLst>
            </a:custGeom>
            <a:solidFill>
              <a:srgbClr val="D1BBEB"/>
            </a:solidFill>
            <a:ln w="104775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256142" cy="328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4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</a:t>
              </a:r>
              <a:r>
                <a:rPr lang="en-US" sz="34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nventory Optimisation</a:t>
              </a:r>
            </a:p>
            <a:p>
              <a:pPr algn="ctr">
                <a:lnSpc>
                  <a:spcPts val="4199"/>
                </a:lnSpc>
              </a:pPr>
              <a:r>
                <a:rPr lang="en-US" sz="3499" b="1">
                  <a:solidFill>
                    <a:srgbClr val="37157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Modeling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20410643" y="12299364"/>
            <a:ext cx="1466339" cy="2006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23941983" y="14387546"/>
            <a:ext cx="0" cy="3529398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flipH="1" flipV="1">
            <a:off x="20579265" y="17902478"/>
            <a:ext cx="3362718" cy="14466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AutoShape 39"/>
          <p:cNvSpPr/>
          <p:nvPr/>
        </p:nvSpPr>
        <p:spPr>
          <a:xfrm>
            <a:off x="24312725" y="14762998"/>
            <a:ext cx="0" cy="354096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AutoShape 40"/>
          <p:cNvSpPr/>
          <p:nvPr/>
        </p:nvSpPr>
        <p:spPr>
          <a:xfrm flipH="1" flipV="1">
            <a:off x="20888392" y="18267793"/>
            <a:ext cx="3424333" cy="36166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flipV="1">
            <a:off x="20799198" y="12676762"/>
            <a:ext cx="1077784" cy="6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42"/>
          <p:cNvSpPr/>
          <p:nvPr/>
        </p:nvSpPr>
        <p:spPr>
          <a:xfrm>
            <a:off x="0" y="9128986"/>
            <a:ext cx="32918400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4534258" y="15541303"/>
            <a:ext cx="11348022" cy="4751282"/>
            <a:chOff x="0" y="0"/>
            <a:chExt cx="1374983" cy="57568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74983" cy="575689"/>
            </a:xfrm>
            <a:custGeom>
              <a:avLst/>
              <a:gdLst/>
              <a:ahLst/>
              <a:cxnLst/>
              <a:rect l="l" t="t" r="r" b="b"/>
              <a:pathLst>
                <a:path w="1374983" h="575689">
                  <a:moveTo>
                    <a:pt x="0" y="0"/>
                  </a:moveTo>
                  <a:lnTo>
                    <a:pt x="1374983" y="0"/>
                  </a:lnTo>
                  <a:lnTo>
                    <a:pt x="1374983" y="575689"/>
                  </a:lnTo>
                  <a:lnTo>
                    <a:pt x="0" y="575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F7F7F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1374983" cy="632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90881" lvl="1" indent="-3454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Calculate EOQ, ROP, and Safety Stock using demand, cost, lead time, and variability inputs.</a:t>
              </a:r>
            </a:p>
            <a:p>
              <a:pPr algn="l">
                <a:lnSpc>
                  <a:spcPts val="3840"/>
                </a:lnSpc>
              </a:pPr>
              <a:endPara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690881" lvl="1" indent="-3454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Enable scenario testing with interactive sliders for key parameters (Order Cost, Lead Time, MAD, Service Level).</a:t>
              </a:r>
            </a:p>
            <a:p>
              <a:pPr algn="l">
                <a:lnSpc>
                  <a:spcPts val="3840"/>
                </a:lnSpc>
              </a:pPr>
              <a:endPara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690881" lvl="1" indent="-3454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Visualize top brands by EOQ, overlaying Safety Stock and ROP for quick decision-making.</a:t>
              </a:r>
            </a:p>
            <a:p>
              <a:pPr algn="ctr">
                <a:lnSpc>
                  <a:spcPts val="3840"/>
                </a:lnSpc>
              </a:pPr>
              <a:endPara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46" name="Freeform 46"/>
          <p:cNvSpPr/>
          <p:nvPr/>
        </p:nvSpPr>
        <p:spPr>
          <a:xfrm>
            <a:off x="3808108" y="18404352"/>
            <a:ext cx="648693" cy="727164"/>
          </a:xfrm>
          <a:custGeom>
            <a:avLst/>
            <a:gdLst/>
            <a:ahLst/>
            <a:cxnLst/>
            <a:rect l="l" t="t" r="r" b="b"/>
            <a:pathLst>
              <a:path w="648693" h="727164">
                <a:moveTo>
                  <a:pt x="0" y="0"/>
                </a:moveTo>
                <a:lnTo>
                  <a:pt x="648693" y="0"/>
                </a:lnTo>
                <a:lnTo>
                  <a:pt x="648693" y="727164"/>
                </a:lnTo>
                <a:lnTo>
                  <a:pt x="0" y="72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8247491" y="6702688"/>
            <a:ext cx="9791083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56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current setup consolidates raw inventory</a:t>
            </a:r>
          </a:p>
          <a:p>
            <a:pPr algn="ctr">
              <a:lnSpc>
                <a:spcPts val="4283"/>
              </a:lnSpc>
            </a:pPr>
            <a:r>
              <a:rPr lang="en-US" sz="356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forecast data but lacks actionable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insights for decision-making.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94560" y="750157"/>
            <a:ext cx="12979831" cy="18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GAP ANALYSIS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880451" y="6769363"/>
            <a:ext cx="930115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By layering analytics and interactivity,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evolves into a dynamic tool for smarter,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data-driven inventory planning.</a:t>
            </a:r>
          </a:p>
        </p:txBody>
      </p:sp>
      <p:sp>
        <p:nvSpPr>
          <p:cNvPr id="50" name="Freeform 50"/>
          <p:cNvSpPr/>
          <p:nvPr/>
        </p:nvSpPr>
        <p:spPr>
          <a:xfrm>
            <a:off x="3808108" y="16972827"/>
            <a:ext cx="648693" cy="727164"/>
          </a:xfrm>
          <a:custGeom>
            <a:avLst/>
            <a:gdLst/>
            <a:ahLst/>
            <a:cxnLst/>
            <a:rect l="l" t="t" r="r" b="b"/>
            <a:pathLst>
              <a:path w="648693" h="727164">
                <a:moveTo>
                  <a:pt x="0" y="0"/>
                </a:moveTo>
                <a:lnTo>
                  <a:pt x="648693" y="0"/>
                </a:lnTo>
                <a:lnTo>
                  <a:pt x="648693" y="727164"/>
                </a:lnTo>
                <a:lnTo>
                  <a:pt x="0" y="72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3885565" y="15541303"/>
            <a:ext cx="648693" cy="727164"/>
          </a:xfrm>
          <a:custGeom>
            <a:avLst/>
            <a:gdLst/>
            <a:ahLst/>
            <a:cxnLst/>
            <a:rect l="l" t="t" r="r" b="b"/>
            <a:pathLst>
              <a:path w="648693" h="727164">
                <a:moveTo>
                  <a:pt x="0" y="0"/>
                </a:moveTo>
                <a:lnTo>
                  <a:pt x="648693" y="0"/>
                </a:lnTo>
                <a:lnTo>
                  <a:pt x="648693" y="727164"/>
                </a:lnTo>
                <a:lnTo>
                  <a:pt x="0" y="72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 flipH="1">
            <a:off x="10783427" y="20015580"/>
            <a:ext cx="8115720" cy="277005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27034021" y="34332"/>
            <a:ext cx="5884379" cy="5820185"/>
          </a:xfrm>
          <a:custGeom>
            <a:avLst/>
            <a:gdLst/>
            <a:ahLst/>
            <a:cxnLst/>
            <a:rect l="l" t="t" r="r" b="b"/>
            <a:pathLst>
              <a:path w="5884379" h="5820185">
                <a:moveTo>
                  <a:pt x="0" y="0"/>
                </a:moveTo>
                <a:lnTo>
                  <a:pt x="5884379" y="0"/>
                </a:lnTo>
                <a:lnTo>
                  <a:pt x="5884379" y="5820185"/>
                </a:lnTo>
                <a:lnTo>
                  <a:pt x="0" y="5820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-509585" y="34332"/>
            <a:ext cx="2022168" cy="21945600"/>
            <a:chOff x="0" y="0"/>
            <a:chExt cx="532588" cy="57799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32588" cy="5779911"/>
            </a:xfrm>
            <a:custGeom>
              <a:avLst/>
              <a:gdLst/>
              <a:ahLst/>
              <a:cxnLst/>
              <a:rect l="l" t="t" r="r" b="b"/>
              <a:pathLst>
                <a:path w="532588" h="5779911">
                  <a:moveTo>
                    <a:pt x="0" y="0"/>
                  </a:moveTo>
                  <a:lnTo>
                    <a:pt x="532588" y="0"/>
                  </a:lnTo>
                  <a:lnTo>
                    <a:pt x="532588" y="5779911"/>
                  </a:lnTo>
                  <a:lnTo>
                    <a:pt x="0" y="5779911"/>
                  </a:lnTo>
                  <a:close/>
                </a:path>
              </a:pathLst>
            </a:custGeom>
            <a:solidFill>
              <a:srgbClr val="6A3F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32588" cy="582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41513" y="3818329"/>
            <a:ext cx="8649503" cy="2584837"/>
            <a:chOff x="0" y="0"/>
            <a:chExt cx="812800" cy="242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42899"/>
            </a:xfrm>
            <a:custGeom>
              <a:avLst/>
              <a:gdLst/>
              <a:ahLst/>
              <a:cxnLst/>
              <a:rect l="l" t="t" r="r" b="b"/>
              <a:pathLst>
                <a:path w="812800" h="242899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46231"/>
                  </a:lnTo>
                  <a:cubicBezTo>
                    <a:pt x="812800" y="171869"/>
                    <a:pt x="802615" y="196457"/>
                    <a:pt x="784487" y="214586"/>
                  </a:cubicBezTo>
                  <a:cubicBezTo>
                    <a:pt x="766358" y="232714"/>
                    <a:pt x="741770" y="242899"/>
                    <a:pt x="716132" y="242899"/>
                  </a:cubicBezTo>
                  <a:lnTo>
                    <a:pt x="96668" y="242899"/>
                  </a:lnTo>
                  <a:cubicBezTo>
                    <a:pt x="71030" y="242899"/>
                    <a:pt x="46442" y="232714"/>
                    <a:pt x="28313" y="214586"/>
                  </a:cubicBezTo>
                  <a:cubicBezTo>
                    <a:pt x="10185" y="196457"/>
                    <a:pt x="0" y="171869"/>
                    <a:pt x="0" y="146231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F8EBC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300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Modeling Demand 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&amp; Uncertainty</a:t>
              </a:r>
            </a:p>
            <a:p>
              <a:pPr algn="ctr">
                <a:lnSpc>
                  <a:spcPts val="4679"/>
                </a:lnSpc>
              </a:pPr>
              <a:endParaRPr lang="en-US" sz="38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16866265" y="6403166"/>
            <a:ext cx="0" cy="1720011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541513" y="8123177"/>
            <a:ext cx="8649503" cy="2551332"/>
            <a:chOff x="0" y="0"/>
            <a:chExt cx="812800" cy="2397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39751"/>
            </a:xfrm>
            <a:custGeom>
              <a:avLst/>
              <a:gdLst/>
              <a:ahLst/>
              <a:cxnLst/>
              <a:rect l="l" t="t" r="r" b="b"/>
              <a:pathLst>
                <a:path w="812800" h="239751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43083"/>
                  </a:lnTo>
                  <a:cubicBezTo>
                    <a:pt x="812800" y="196471"/>
                    <a:pt x="769520" y="239751"/>
                    <a:pt x="716132" y="239751"/>
                  </a:cubicBezTo>
                  <a:lnTo>
                    <a:pt x="96668" y="239751"/>
                  </a:lnTo>
                  <a:cubicBezTo>
                    <a:pt x="71030" y="239751"/>
                    <a:pt x="46442" y="229566"/>
                    <a:pt x="28313" y="211437"/>
                  </a:cubicBezTo>
                  <a:cubicBezTo>
                    <a:pt x="10185" y="193309"/>
                    <a:pt x="0" y="168721"/>
                    <a:pt x="0" y="143083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D1BBE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29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Calculating Optimisation 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Metrics</a:t>
              </a:r>
            </a:p>
            <a:p>
              <a:pPr algn="ctr">
                <a:lnSpc>
                  <a:spcPts val="4439"/>
                </a:lnSpc>
              </a:pPr>
              <a:endParaRPr lang="en-US" sz="38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6866265" y="10674510"/>
            <a:ext cx="0" cy="1908091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541513" y="12582601"/>
            <a:ext cx="8649503" cy="2584837"/>
            <a:chOff x="0" y="0"/>
            <a:chExt cx="812800" cy="242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42899"/>
            </a:xfrm>
            <a:custGeom>
              <a:avLst/>
              <a:gdLst/>
              <a:ahLst/>
              <a:cxnLst/>
              <a:rect l="l" t="t" r="r" b="b"/>
              <a:pathLst>
                <a:path w="812800" h="242899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46231"/>
                  </a:lnTo>
                  <a:cubicBezTo>
                    <a:pt x="812800" y="171869"/>
                    <a:pt x="802615" y="196457"/>
                    <a:pt x="784487" y="214586"/>
                  </a:cubicBezTo>
                  <a:cubicBezTo>
                    <a:pt x="766358" y="232714"/>
                    <a:pt x="741770" y="242899"/>
                    <a:pt x="716132" y="242899"/>
                  </a:cubicBezTo>
                  <a:lnTo>
                    <a:pt x="96668" y="242899"/>
                  </a:lnTo>
                  <a:cubicBezTo>
                    <a:pt x="71030" y="242899"/>
                    <a:pt x="46442" y="232714"/>
                    <a:pt x="28313" y="214586"/>
                  </a:cubicBezTo>
                  <a:cubicBezTo>
                    <a:pt x="10185" y="196457"/>
                    <a:pt x="0" y="171869"/>
                    <a:pt x="0" y="146231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F8EBC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300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Scenario Testing</a:t>
              </a:r>
            </a:p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with Inputs</a:t>
              </a:r>
            </a:p>
            <a:p>
              <a:pPr algn="ctr">
                <a:lnSpc>
                  <a:spcPts val="4679"/>
                </a:lnSpc>
              </a:pPr>
              <a:endParaRPr lang="en-US" sz="38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6866265" y="15167438"/>
            <a:ext cx="0" cy="1896695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541513" y="17064133"/>
            <a:ext cx="8649503" cy="2401853"/>
            <a:chOff x="0" y="0"/>
            <a:chExt cx="812800" cy="2257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25704"/>
            </a:xfrm>
            <a:custGeom>
              <a:avLst/>
              <a:gdLst/>
              <a:ahLst/>
              <a:cxnLst/>
              <a:rect l="l" t="t" r="r" b="b"/>
              <a:pathLst>
                <a:path w="812800" h="225704">
                  <a:moveTo>
                    <a:pt x="96668" y="0"/>
                  </a:moveTo>
                  <a:lnTo>
                    <a:pt x="716132" y="0"/>
                  </a:lnTo>
                  <a:cubicBezTo>
                    <a:pt x="741770" y="0"/>
                    <a:pt x="766358" y="10185"/>
                    <a:pt x="784487" y="28313"/>
                  </a:cubicBezTo>
                  <a:cubicBezTo>
                    <a:pt x="802615" y="46442"/>
                    <a:pt x="812800" y="71030"/>
                    <a:pt x="812800" y="96668"/>
                  </a:cubicBezTo>
                  <a:lnTo>
                    <a:pt x="812800" y="129036"/>
                  </a:lnTo>
                  <a:cubicBezTo>
                    <a:pt x="812800" y="154674"/>
                    <a:pt x="802615" y="179262"/>
                    <a:pt x="784487" y="197391"/>
                  </a:cubicBezTo>
                  <a:cubicBezTo>
                    <a:pt x="766358" y="215519"/>
                    <a:pt x="741770" y="225704"/>
                    <a:pt x="716132" y="225704"/>
                  </a:cubicBezTo>
                  <a:lnTo>
                    <a:pt x="96668" y="225704"/>
                  </a:lnTo>
                  <a:cubicBezTo>
                    <a:pt x="71030" y="225704"/>
                    <a:pt x="46442" y="215519"/>
                    <a:pt x="28313" y="197391"/>
                  </a:cubicBezTo>
                  <a:cubicBezTo>
                    <a:pt x="10185" y="179262"/>
                    <a:pt x="0" y="154674"/>
                    <a:pt x="0" y="129036"/>
                  </a:cubicBezTo>
                  <a:lnTo>
                    <a:pt x="0" y="96668"/>
                  </a:lnTo>
                  <a:cubicBezTo>
                    <a:pt x="0" y="71030"/>
                    <a:pt x="10185" y="46442"/>
                    <a:pt x="28313" y="28313"/>
                  </a:cubicBezTo>
                  <a:cubicBezTo>
                    <a:pt x="46442" y="10185"/>
                    <a:pt x="71030" y="0"/>
                    <a:pt x="96668" y="0"/>
                  </a:cubicBezTo>
                  <a:close/>
                </a:path>
              </a:pathLst>
            </a:custGeom>
            <a:solidFill>
              <a:srgbClr val="D1BBE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30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Visualization for Action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71762" y="922793"/>
            <a:ext cx="8389005" cy="18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APPROACH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41099" y="4096335"/>
            <a:ext cx="9556626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6973" lvl="1" indent="-443487" algn="just">
              <a:lnSpc>
                <a:spcPts val="4929"/>
              </a:lnSpc>
              <a:buFont typeface="Arial"/>
              <a:buChar char="•"/>
            </a:pPr>
            <a:r>
              <a:rPr lang="en-US" sz="410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 MAD (Mean Absolute Deviation) </a:t>
            </a:r>
          </a:p>
          <a:p>
            <a:pPr algn="just">
              <a:lnSpc>
                <a:spcPts val="4929"/>
              </a:lnSpc>
            </a:pPr>
            <a:r>
              <a:rPr lang="en-US" sz="410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and Z-score to model demand variability</a:t>
            </a:r>
          </a:p>
          <a:p>
            <a:pPr algn="just">
              <a:lnSpc>
                <a:spcPts val="4929"/>
              </a:lnSpc>
            </a:pPr>
            <a:r>
              <a:rPr lang="en-US" sz="410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and service level expectations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1808" y="8046977"/>
            <a:ext cx="11106876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4805" lvl="1" indent="-437402" algn="just">
              <a:lnSpc>
                <a:spcPts val="4862"/>
              </a:lnSpc>
              <a:buFont typeface="Arial"/>
              <a:buChar char="•"/>
            </a:pPr>
            <a:r>
              <a:rPr lang="en-US" sz="4051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EOQ: Minimises the total cost of ordering and holding inventory.</a:t>
            </a:r>
          </a:p>
          <a:p>
            <a:pPr marL="874805" lvl="1" indent="-437402" algn="just">
              <a:lnSpc>
                <a:spcPts val="4862"/>
              </a:lnSpc>
              <a:buFont typeface="Arial"/>
              <a:buChar char="•"/>
            </a:pPr>
            <a:r>
              <a:rPr lang="en-US" sz="4051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ROP: Ensures replenishment happens before stockout during lead time.</a:t>
            </a:r>
          </a:p>
          <a:p>
            <a:pPr marL="874805" lvl="1" indent="-437402" algn="just">
              <a:lnSpc>
                <a:spcPts val="4862"/>
              </a:lnSpc>
              <a:buFont typeface="Arial"/>
              <a:buChar char="•"/>
            </a:pPr>
            <a:r>
              <a:rPr lang="en-US" sz="4051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Safety Stock:  Buffers against demand variability and delays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694538" y="11931919"/>
            <a:ext cx="10249749" cy="380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809" lvl="1" indent="-441404" algn="just">
              <a:lnSpc>
                <a:spcPts val="4906"/>
              </a:lnSpc>
              <a:buFont typeface="Arial"/>
              <a:buChar char="•"/>
            </a:pPr>
            <a:r>
              <a:rPr lang="en-US" sz="408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Allow dynamic tuning of ordering cost, </a:t>
            </a:r>
          </a:p>
          <a:p>
            <a:pPr algn="just">
              <a:lnSpc>
                <a:spcPts val="4906"/>
              </a:lnSpc>
            </a:pPr>
            <a:r>
              <a:rPr lang="en-US" sz="408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lead time, </a:t>
            </a:r>
          </a:p>
          <a:p>
            <a:pPr marL="882809" lvl="1" indent="-441404" algn="just">
              <a:lnSpc>
                <a:spcPts val="4906"/>
              </a:lnSpc>
              <a:buFont typeface="Arial"/>
              <a:buChar char="•"/>
            </a:pPr>
            <a:r>
              <a:rPr lang="en-US" sz="408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MAD, service level through interactive sliders.</a:t>
            </a:r>
          </a:p>
          <a:p>
            <a:pPr marL="882809" lvl="1" indent="-441404" algn="just">
              <a:lnSpc>
                <a:spcPts val="4906"/>
              </a:lnSpc>
              <a:buFont typeface="Arial"/>
              <a:buChar char="•"/>
            </a:pPr>
            <a:r>
              <a:rPr lang="en-US" sz="4088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helps simulate what-if scenarios and refine planning.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5552" y="16987933"/>
            <a:ext cx="10339388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203" lvl="1" indent="-435101" algn="just">
              <a:lnSpc>
                <a:spcPts val="4836"/>
              </a:lnSpc>
              <a:buFont typeface="Arial"/>
              <a:buChar char="•"/>
            </a:pPr>
            <a:r>
              <a:rPr lang="en-US" sz="4030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Identify top 10 brands by EOQ and plot EOQ,</a:t>
            </a:r>
          </a:p>
          <a:p>
            <a:pPr marL="870203" lvl="1" indent="-435101" algn="just">
              <a:lnSpc>
                <a:spcPts val="4836"/>
              </a:lnSpc>
              <a:buFont typeface="Arial"/>
              <a:buChar char="•"/>
            </a:pPr>
            <a:r>
              <a:rPr lang="en-US" sz="4030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ROP, and Safety Stock for visual clarity.</a:t>
            </a:r>
          </a:p>
          <a:p>
            <a:pPr marL="870203" lvl="1" indent="-435101" algn="just">
              <a:lnSpc>
                <a:spcPts val="4836"/>
              </a:lnSpc>
              <a:buFont typeface="Arial"/>
              <a:buChar char="•"/>
            </a:pPr>
            <a:r>
              <a:rPr lang="en-US" sz="4030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Supports data-driven prioritization</a:t>
            </a:r>
          </a:p>
          <a:p>
            <a:pPr algn="just">
              <a:lnSpc>
                <a:spcPts val="4836"/>
              </a:lnSpc>
            </a:pPr>
            <a:r>
              <a:rPr lang="en-US" sz="4030" b="1">
                <a:solidFill>
                  <a:srgbClr val="593C8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and smarter decision-making</a:t>
            </a:r>
          </a:p>
        </p:txBody>
      </p:sp>
      <p:sp>
        <p:nvSpPr>
          <p:cNvPr id="23" name="Freeform 23"/>
          <p:cNvSpPr/>
          <p:nvPr/>
        </p:nvSpPr>
        <p:spPr>
          <a:xfrm>
            <a:off x="28294703" y="34332"/>
            <a:ext cx="4623697" cy="4573257"/>
          </a:xfrm>
          <a:custGeom>
            <a:avLst/>
            <a:gdLst/>
            <a:ahLst/>
            <a:cxnLst/>
            <a:rect l="l" t="t" r="r" b="b"/>
            <a:pathLst>
              <a:path w="4623697" h="4573257">
                <a:moveTo>
                  <a:pt x="0" y="0"/>
                </a:moveTo>
                <a:lnTo>
                  <a:pt x="4623697" y="0"/>
                </a:lnTo>
                <a:lnTo>
                  <a:pt x="4623697" y="4573256"/>
                </a:lnTo>
                <a:lnTo>
                  <a:pt x="0" y="457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00905" y="0"/>
            <a:ext cx="6825013" cy="23328276"/>
            <a:chOff x="0" y="0"/>
            <a:chExt cx="1797534" cy="61440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534" cy="6144073"/>
            </a:xfrm>
            <a:custGeom>
              <a:avLst/>
              <a:gdLst/>
              <a:ahLst/>
              <a:cxnLst/>
              <a:rect l="l" t="t" r="r" b="b"/>
              <a:pathLst>
                <a:path w="1797534" h="6144073">
                  <a:moveTo>
                    <a:pt x="0" y="0"/>
                  </a:moveTo>
                  <a:lnTo>
                    <a:pt x="1797534" y="0"/>
                  </a:lnTo>
                  <a:lnTo>
                    <a:pt x="1797534" y="6144073"/>
                  </a:lnTo>
                  <a:lnTo>
                    <a:pt x="0" y="6144073"/>
                  </a:lnTo>
                  <a:close/>
                </a:path>
              </a:pathLst>
            </a:custGeom>
            <a:solidFill>
              <a:srgbClr val="6A3F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97534" cy="619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894510" y="5682595"/>
            <a:ext cx="4248962" cy="2515833"/>
          </a:xfrm>
          <a:custGeom>
            <a:avLst/>
            <a:gdLst/>
            <a:ahLst/>
            <a:cxnLst/>
            <a:rect l="l" t="t" r="r" b="b"/>
            <a:pathLst>
              <a:path w="4248962" h="2515833">
                <a:moveTo>
                  <a:pt x="0" y="0"/>
                </a:moveTo>
                <a:lnTo>
                  <a:pt x="4248962" y="0"/>
                </a:lnTo>
                <a:lnTo>
                  <a:pt x="4248962" y="2515833"/>
                </a:lnTo>
                <a:lnTo>
                  <a:pt x="0" y="2515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97606" y="5682595"/>
            <a:ext cx="20326283" cy="14068445"/>
          </a:xfrm>
          <a:custGeom>
            <a:avLst/>
            <a:gdLst/>
            <a:ahLst/>
            <a:cxnLst/>
            <a:rect l="l" t="t" r="r" b="b"/>
            <a:pathLst>
              <a:path w="20326283" h="14068445">
                <a:moveTo>
                  <a:pt x="0" y="0"/>
                </a:moveTo>
                <a:lnTo>
                  <a:pt x="20326284" y="0"/>
                </a:lnTo>
                <a:lnTo>
                  <a:pt x="20326284" y="14068445"/>
                </a:lnTo>
                <a:lnTo>
                  <a:pt x="0" y="14068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" r="-15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842894" y="2314488"/>
            <a:ext cx="8389005" cy="18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23335" y="4078011"/>
            <a:ext cx="13240220" cy="116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9"/>
              </a:lnSpc>
              <a:spcBef>
                <a:spcPct val="0"/>
              </a:spcBef>
            </a:pPr>
            <a:r>
              <a:rPr lang="en-US" sz="64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EOQ &gt; ROP &gt; SAFETY STOCK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420257" y="7899428"/>
            <a:ext cx="1617139" cy="11727787"/>
            <a:chOff x="0" y="0"/>
            <a:chExt cx="199647" cy="14478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9647" cy="1447875"/>
            </a:xfrm>
            <a:custGeom>
              <a:avLst/>
              <a:gdLst/>
              <a:ahLst/>
              <a:cxnLst/>
              <a:rect l="l" t="t" r="r" b="b"/>
              <a:pathLst>
                <a:path w="199647" h="1447875">
                  <a:moveTo>
                    <a:pt x="0" y="0"/>
                  </a:moveTo>
                  <a:lnTo>
                    <a:pt x="199647" y="0"/>
                  </a:lnTo>
                  <a:lnTo>
                    <a:pt x="199647" y="1447875"/>
                  </a:lnTo>
                  <a:lnTo>
                    <a:pt x="0" y="14478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99647" cy="150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532821" y="6627081"/>
            <a:ext cx="1617139" cy="13000134"/>
            <a:chOff x="0" y="0"/>
            <a:chExt cx="199647" cy="16049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9647" cy="1604955"/>
            </a:xfrm>
            <a:custGeom>
              <a:avLst/>
              <a:gdLst/>
              <a:ahLst/>
              <a:cxnLst/>
              <a:rect l="l" t="t" r="r" b="b"/>
              <a:pathLst>
                <a:path w="199647" h="1604955">
                  <a:moveTo>
                    <a:pt x="0" y="0"/>
                  </a:moveTo>
                  <a:lnTo>
                    <a:pt x="199647" y="0"/>
                  </a:lnTo>
                  <a:lnTo>
                    <a:pt x="199647" y="1604955"/>
                  </a:lnTo>
                  <a:lnTo>
                    <a:pt x="0" y="16049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99647" cy="166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8107909" y="0"/>
            <a:ext cx="4810491" cy="4758013"/>
          </a:xfrm>
          <a:custGeom>
            <a:avLst/>
            <a:gdLst/>
            <a:ahLst/>
            <a:cxnLst/>
            <a:rect l="l" t="t" r="r" b="b"/>
            <a:pathLst>
              <a:path w="4810491" h="4758013">
                <a:moveTo>
                  <a:pt x="0" y="0"/>
                </a:moveTo>
                <a:lnTo>
                  <a:pt x="4810491" y="0"/>
                </a:lnTo>
                <a:lnTo>
                  <a:pt x="4810491" y="4758013"/>
                </a:lnTo>
                <a:lnTo>
                  <a:pt x="0" y="4758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0776023" y="2514513"/>
            <a:ext cx="1746294" cy="1396682"/>
          </a:xfrm>
          <a:custGeom>
            <a:avLst/>
            <a:gdLst/>
            <a:ahLst/>
            <a:cxnLst/>
            <a:rect l="l" t="t" r="r" b="b"/>
            <a:pathLst>
              <a:path w="1746294" h="1396682">
                <a:moveTo>
                  <a:pt x="0" y="0"/>
                </a:moveTo>
                <a:lnTo>
                  <a:pt x="1746294" y="0"/>
                </a:lnTo>
                <a:lnTo>
                  <a:pt x="1746294" y="1396683"/>
                </a:lnTo>
                <a:lnTo>
                  <a:pt x="0" y="13966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8351" y="6898767"/>
            <a:ext cx="13546532" cy="9058223"/>
          </a:xfrm>
          <a:custGeom>
            <a:avLst/>
            <a:gdLst/>
            <a:ahLst/>
            <a:cxnLst/>
            <a:rect l="l" t="t" r="r" b="b"/>
            <a:pathLst>
              <a:path w="13546532" h="9058223">
                <a:moveTo>
                  <a:pt x="0" y="0"/>
                </a:moveTo>
                <a:lnTo>
                  <a:pt x="13546533" y="0"/>
                </a:lnTo>
                <a:lnTo>
                  <a:pt x="13546533" y="9058224"/>
                </a:lnTo>
                <a:lnTo>
                  <a:pt x="0" y="9058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5510" y="3507867"/>
            <a:ext cx="30723840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593C8F"/>
                </a:solidFill>
                <a:latin typeface="Calibri (MS)"/>
                <a:ea typeface="Calibri (MS)"/>
                <a:cs typeface="Calibri (MS)"/>
                <a:sym typeface="Calibri (MS)"/>
              </a:rPr>
              <a:t>This model is a scenario-based inventory optimization tool that uses forecasted demand along with inputs like order cost, lead time, service level, and MAD to calculate key planning metrics — EOQ, ROP, and Safety Stock. It helps refine decisions once forecasts are available.</a:t>
            </a:r>
          </a:p>
        </p:txBody>
      </p:sp>
      <p:sp>
        <p:nvSpPr>
          <p:cNvPr id="5" name="Freeform 5"/>
          <p:cNvSpPr/>
          <p:nvPr/>
        </p:nvSpPr>
        <p:spPr>
          <a:xfrm>
            <a:off x="29159720" y="0"/>
            <a:ext cx="3758680" cy="3717676"/>
          </a:xfrm>
          <a:custGeom>
            <a:avLst/>
            <a:gdLst/>
            <a:ahLst/>
            <a:cxnLst/>
            <a:rect l="l" t="t" r="r" b="b"/>
            <a:pathLst>
              <a:path w="3758680" h="3717676">
                <a:moveTo>
                  <a:pt x="0" y="0"/>
                </a:moveTo>
                <a:lnTo>
                  <a:pt x="3758680" y="0"/>
                </a:lnTo>
                <a:lnTo>
                  <a:pt x="3758680" y="3717676"/>
                </a:lnTo>
                <a:lnTo>
                  <a:pt x="0" y="3717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41092" y="6898767"/>
            <a:ext cx="16562342" cy="9005773"/>
          </a:xfrm>
          <a:custGeom>
            <a:avLst/>
            <a:gdLst/>
            <a:ahLst/>
            <a:cxnLst/>
            <a:rect l="l" t="t" r="r" b="b"/>
            <a:pathLst>
              <a:path w="16562342" h="9005773">
                <a:moveTo>
                  <a:pt x="0" y="0"/>
                </a:moveTo>
                <a:lnTo>
                  <a:pt x="16562342" y="0"/>
                </a:lnTo>
                <a:lnTo>
                  <a:pt x="16562342" y="9005774"/>
                </a:lnTo>
                <a:lnTo>
                  <a:pt x="0" y="9005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94560" y="1550983"/>
            <a:ext cx="8389005" cy="18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OUTCOMES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4560" y="17968668"/>
            <a:ext cx="15074813" cy="77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4600" b="1">
                <a:solidFill>
                  <a:srgbClr val="593C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model assumes uses the following parameters: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32495" y="19009432"/>
            <a:ext cx="27817196" cy="222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7293" lvl="1" indent="-458646" algn="l">
              <a:lnSpc>
                <a:spcPts val="5948"/>
              </a:lnSpc>
              <a:buAutoNum type="arabicPeriod"/>
            </a:pPr>
            <a:r>
              <a:rPr lang="en-US" sz="4248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order_cost → to calculate EOQ (optimal order quantity)</a:t>
            </a:r>
          </a:p>
          <a:p>
            <a:pPr marL="917293" lvl="1" indent="-458646" algn="l">
              <a:lnSpc>
                <a:spcPts val="5948"/>
              </a:lnSpc>
              <a:buAutoNum type="arabicPeriod"/>
            </a:pPr>
            <a:r>
              <a:rPr lang="en-US" sz="4248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lead_time → to calculate ROP (when to reorder)</a:t>
            </a:r>
          </a:p>
          <a:p>
            <a:pPr marL="917293" lvl="1" indent="-458646" algn="l">
              <a:lnSpc>
                <a:spcPts val="5948"/>
              </a:lnSpc>
              <a:buAutoNum type="arabicPeriod"/>
            </a:pPr>
            <a:r>
              <a:rPr lang="en-US" sz="4248">
                <a:solidFill>
                  <a:srgbClr val="593C8F"/>
                </a:solidFill>
                <a:latin typeface="Canva Sans"/>
                <a:ea typeface="Canva Sans"/>
                <a:cs typeface="Canva Sans"/>
                <a:sym typeface="Canva Sans"/>
              </a:rPr>
              <a:t>service_level + MAD → to estimate Safety Stock (protection against variability)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30144" y="16418450"/>
            <a:ext cx="16073290" cy="52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5"/>
              </a:lnSpc>
            </a:pPr>
            <a:r>
              <a:rPr lang="en-US" sz="3075" b="1">
                <a:solidFill>
                  <a:srgbClr val="593C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https://colab.research.google.com/drive/1ZjaWdWtrA07rmbYuPfM8hG789U4JeiJZ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2918400" cy="21945600"/>
          </a:xfrm>
          <a:custGeom>
            <a:avLst/>
            <a:gdLst/>
            <a:ahLst/>
            <a:cxnLst/>
            <a:rect l="l" t="t" r="r" b="b"/>
            <a:pathLst>
              <a:path w="32918400" h="21945600">
                <a:moveTo>
                  <a:pt x="0" y="0"/>
                </a:moveTo>
                <a:lnTo>
                  <a:pt x="32918400" y="0"/>
                </a:lnTo>
                <a:lnTo>
                  <a:pt x="32918400" y="21945600"/>
                </a:lnTo>
                <a:lnTo>
                  <a:pt x="0" y="2194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996986" y="4302428"/>
          <a:ext cx="28419809" cy="12069306"/>
        </p:xfrm>
        <a:graphic>
          <a:graphicData uri="http://schemas.openxmlformats.org/drawingml/2006/table">
            <a:tbl>
              <a:tblPr/>
              <a:tblGrid>
                <a:gridCol w="1273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6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77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Over-forecasting → Excess stock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Match EOQ with demand to reduce holding costs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BEB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152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Under-forecasting → Stockouts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CB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Adjust ROP and safety stock for reliable supply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70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High inventory + low 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Indicates inefficiency — revisit replenishment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BEB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716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Static safety stock for all brands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6CB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Use dynamic safety stock to reflect brand behavior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716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Unaligned EOQ with demand patterns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76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499" b="1" u="none" strike="noStrike">
                          <a:solidFill>
                            <a:srgbClr val="000000">
                              <a:alpha val="60000"/>
                            </a:srgbClr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Tie EOQ to seasonality and lead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BEB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194560" y="1994535"/>
            <a:ext cx="12156947" cy="18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5"/>
              </a:lnSpc>
              <a:spcBef>
                <a:spcPct val="0"/>
              </a:spcBef>
            </a:pPr>
            <a:r>
              <a:rPr lang="en-US" sz="1069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6986" y="17384067"/>
            <a:ext cx="28419809" cy="2635579"/>
            <a:chOff x="0" y="0"/>
            <a:chExt cx="40581391" cy="3763413"/>
          </a:xfrm>
        </p:grpSpPr>
        <p:sp>
          <p:nvSpPr>
            <p:cNvPr id="6" name="Freeform 6"/>
            <p:cNvSpPr/>
            <p:nvPr/>
          </p:nvSpPr>
          <p:spPr>
            <a:xfrm>
              <a:off x="26191" y="5703"/>
              <a:ext cx="40529275" cy="3752077"/>
            </a:xfrm>
            <a:custGeom>
              <a:avLst/>
              <a:gdLst/>
              <a:ahLst/>
              <a:cxnLst/>
              <a:rect l="l" t="t" r="r" b="b"/>
              <a:pathLst>
                <a:path w="40529275" h="3752077">
                  <a:moveTo>
                    <a:pt x="0" y="0"/>
                  </a:moveTo>
                  <a:lnTo>
                    <a:pt x="40529275" y="0"/>
                  </a:lnTo>
                  <a:lnTo>
                    <a:pt x="40529275" y="3752076"/>
                  </a:lnTo>
                  <a:lnTo>
                    <a:pt x="0" y="3752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40581476" cy="3763516"/>
            </a:xfrm>
            <a:custGeom>
              <a:avLst/>
              <a:gdLst/>
              <a:ahLst/>
              <a:cxnLst/>
              <a:rect l="l" t="t" r="r" b="b"/>
              <a:pathLst>
                <a:path w="40581476" h="3763516">
                  <a:moveTo>
                    <a:pt x="26191" y="0"/>
                  </a:moveTo>
                  <a:lnTo>
                    <a:pt x="40555466" y="0"/>
                  </a:lnTo>
                  <a:cubicBezTo>
                    <a:pt x="40569927" y="0"/>
                    <a:pt x="40581476" y="2553"/>
                    <a:pt x="40581476" y="5703"/>
                  </a:cubicBezTo>
                  <a:lnTo>
                    <a:pt x="40581476" y="3757779"/>
                  </a:lnTo>
                  <a:cubicBezTo>
                    <a:pt x="40581476" y="3760928"/>
                    <a:pt x="40569927" y="3763516"/>
                    <a:pt x="40555466" y="3763516"/>
                  </a:cubicBezTo>
                  <a:lnTo>
                    <a:pt x="26191" y="3763516"/>
                  </a:lnTo>
                  <a:cubicBezTo>
                    <a:pt x="11727" y="3763516"/>
                    <a:pt x="0" y="3760928"/>
                    <a:pt x="0" y="3757779"/>
                  </a:cubicBezTo>
                  <a:lnTo>
                    <a:pt x="0" y="5703"/>
                  </a:lnTo>
                  <a:cubicBezTo>
                    <a:pt x="0" y="2553"/>
                    <a:pt x="11727" y="0"/>
                    <a:pt x="26191" y="0"/>
                  </a:cubicBezTo>
                  <a:moveTo>
                    <a:pt x="26191" y="11320"/>
                  </a:moveTo>
                  <a:lnTo>
                    <a:pt x="26191" y="5703"/>
                  </a:lnTo>
                  <a:lnTo>
                    <a:pt x="52382" y="5703"/>
                  </a:lnTo>
                  <a:lnTo>
                    <a:pt x="52382" y="3757779"/>
                  </a:lnTo>
                  <a:lnTo>
                    <a:pt x="26191" y="3757779"/>
                  </a:lnTo>
                  <a:lnTo>
                    <a:pt x="26191" y="3752076"/>
                  </a:lnTo>
                  <a:lnTo>
                    <a:pt x="40555466" y="3752076"/>
                  </a:lnTo>
                  <a:lnTo>
                    <a:pt x="40555466" y="3757779"/>
                  </a:lnTo>
                  <a:lnTo>
                    <a:pt x="40529272" y="3757779"/>
                  </a:lnTo>
                  <a:lnTo>
                    <a:pt x="40529272" y="5703"/>
                  </a:lnTo>
                  <a:lnTo>
                    <a:pt x="40555466" y="5703"/>
                  </a:lnTo>
                  <a:lnTo>
                    <a:pt x="40555466" y="11405"/>
                  </a:lnTo>
                  <a:lnTo>
                    <a:pt x="26191" y="11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40581391" cy="3868188"/>
            </a:xfrm>
            <a:prstGeom prst="rect">
              <a:avLst/>
            </a:prstGeom>
          </p:spPr>
          <p:txBody>
            <a:bodyPr lIns="47435" tIns="47435" rIns="47435" bIns="47435" rtlCol="0" anchor="t"/>
            <a:lstStyle/>
            <a:p>
              <a:pPr algn="ctr">
                <a:lnSpc>
                  <a:spcPts val="6081"/>
                </a:lnSpc>
              </a:pPr>
              <a:r>
                <a:rPr lang="en-US" sz="5068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By combining forecast, inventory, and actuals, we identified planning gaps and supply risks. Analysing DOS, EOQ, and ROP helped uncover optimisation opportunities, enabling smarter, more agile, and cost-efficient decisions.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832</Words>
  <Application>Microsoft Macintosh PowerPoint</Application>
  <PresentationFormat>Custom</PresentationFormat>
  <Paragraphs>152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Canva Sans Bold</vt:lpstr>
      <vt:lpstr>Calibri (MS)</vt:lpstr>
      <vt:lpstr>Canva Sans</vt:lpstr>
      <vt:lpstr>Arial</vt:lpstr>
      <vt:lpstr>League Spartan</vt:lpstr>
      <vt:lpstr>Calibri (MS) Bold Italics</vt:lpstr>
      <vt:lpstr>Poppins Bold</vt:lpstr>
      <vt:lpstr>Poppins</vt:lpstr>
      <vt:lpstr>Calibri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Template.pptx</dc:title>
  <cp:lastModifiedBy>anwesha.ban08@gmail.com</cp:lastModifiedBy>
  <cp:revision>3</cp:revision>
  <dcterms:created xsi:type="dcterms:W3CDTF">2006-08-16T00:00:00Z</dcterms:created>
  <dcterms:modified xsi:type="dcterms:W3CDTF">2025-12-06T16:52:13Z</dcterms:modified>
  <dc:identifier>DAGlUjfJr9Y</dc:identifier>
</cp:coreProperties>
</file>